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12" r:id="rId16"/>
    <p:sldId id="270" r:id="rId17"/>
    <p:sldId id="271" r:id="rId18"/>
    <p:sldId id="313" r:id="rId19"/>
    <p:sldId id="314"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9144000" cy="5143500" type="screen16x9"/>
  <p:notesSz cx="6858000" cy="9144000"/>
  <p:embeddedFontLst>
    <p:embeddedFont>
      <p:font typeface="Open Sans" panose="020B0606030504020204" pitchFamily="34" charset="0"/>
      <p:regular r:id="rId61"/>
      <p:bold r:id="rId62"/>
      <p:italic r:id="rId63"/>
      <p:boldItalic r:id="rId64"/>
    </p:embeddedFont>
    <p:embeddedFont>
      <p:font typeface="PT Sans Narrow" panose="020B0506020203020204" pitchFamily="34" charset="77"/>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704"/>
  </p:normalViewPr>
  <p:slideViewPr>
    <p:cSldViewPr snapToGrid="0">
      <p:cViewPr varScale="1">
        <p:scale>
          <a:sx n="175" d="100"/>
          <a:sy n="175" d="100"/>
        </p:scale>
        <p:origin x="78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d80d63ca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d80d63ca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d80d63ca6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d80d63ca6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cd80d63ca6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cd80d63ca6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d80d63ca6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d80d63ca6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cd80d63ca6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cd80d63ca6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d80d63ca6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d80d63ca6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d80d63ca6_2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cd80d63ca6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cd80d63ca6_2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cd80d63ca6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d80d63ca6_2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d80d63ca6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cd80d63ca6_2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cd80d63ca6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cd80d63ca6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cd80d63ca6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cd80d63ca6_2_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cd80d63ca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d80d63ca6_2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d80d63ca6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d80d63ca6_2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cd80d63ca6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cd80d63ca6_2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cd80d63ca6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cd80d63ca6_2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cd80d63ca6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cd80d63ca6_2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cd80d63ca6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cd80d63ca6_2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cd80d63ca6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cd80d63ca6_2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cd80d63ca6_2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cd80d63ca6_2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cd80d63ca6_2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cd80d63ca6_2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cd80d63ca6_2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cd80d63ca6_2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cd80d63ca6_2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cd80d63ca6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cd80d63ca6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d80d63ca6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cd80d63ca6_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cd80d63ca6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cd80d63ca6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cd80d63ca6_2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cd80d63ca6_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cd80d63ca6_2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cd80d63ca6_2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cd80d63ca6_2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cd80d63ca6_2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cd80d63ca6_2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cd80d63ca6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cd80d63ca6_2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cd80d63ca6_2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cd80d63ca6_2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cd80d63ca6_2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cd80d63ca6_2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cd80d63ca6_2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cd80d63ca6_2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cd80d63ca6_2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d80d63ca6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d80d63ca6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cd80d63ca6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cd80d63ca6_2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cd80d63ca6_2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cd80d63ca6_2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cd80d63ca6_2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cd80d63ca6_2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cd80d63ca6_2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cd80d63ca6_2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cd80d63ca6_2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cd80d63ca6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cd80d63ca6_2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cd80d63ca6_2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cd80d63ca6_2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cd80d63ca6_2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cd80d63ca6_2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cd80d63ca6_2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cd80d63ca6_2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cd80d63ca6_2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cd80d63ca6_2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cd80d63ca6_2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cd80d63ca6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cd80d63ca6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cd80d63ca6_2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cd80d63ca6_2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cd80d63ca6_2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cd80d63ca6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d80d63ca6_2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cd80d63ca6_2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cd80d63ca6_2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cd80d63ca6_2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cd80d63ca6_2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cd80d63ca6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cd9d79da0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cd9d79da0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cd80d63ca6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cd80d63ca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cd80d63ca6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cd80d63ca6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cd80d63ca6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cd80d63ca6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cd80d63ca6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cd80d63ca6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i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solidFill>
                  <a:srgbClr val="000000"/>
                </a:solidFill>
              </a:rPr>
              <a:t>Before we start…</a:t>
            </a:r>
            <a:endParaRPr>
              <a:solidFill>
                <a:srgbClr val="000000"/>
              </a:solidFill>
            </a:endParaRPr>
          </a:p>
        </p:txBody>
      </p:sp>
      <p:sp>
        <p:nvSpPr>
          <p:cNvPr id="67" name="Google Shape;67;p1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iw">
                <a:solidFill>
                  <a:srgbClr val="000000"/>
                </a:solidFill>
              </a:rPr>
              <a:t>The submission includes three notebooks: WGAN, GAN-L1, and GAN-MSE. Initially, we focused on the WGAN model, dedicating significant time to its development. However, after extensive training, we determined that it did not meet our expectations, prompting us to explore other GAN models.</a:t>
            </a: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r>
              <a:rPr lang="iw">
                <a:solidFill>
                  <a:srgbClr val="000000"/>
                </a:solidFill>
              </a:rPr>
              <a:t>Ultimately, we chose the </a:t>
            </a:r>
            <a:r>
              <a:rPr lang="iw" b="1">
                <a:solidFill>
                  <a:srgbClr val="000000"/>
                </a:solidFill>
              </a:rPr>
              <a:t>GAN-L1</a:t>
            </a:r>
            <a:r>
              <a:rPr lang="iw">
                <a:solidFill>
                  <a:srgbClr val="000000"/>
                </a:solidFill>
              </a:rPr>
              <a:t> model as the selected model due to its superior performance. We also discuss the GAN-MSE model in the report for comparative purposes. Additionally, we provide an overview of our initial experiments with the WGAN model to give context to our project's workflow.</a:t>
            </a: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r>
              <a:rPr lang="iw">
                <a:solidFill>
                  <a:srgbClr val="000000"/>
                </a:solidFill>
              </a:rPr>
              <a:t>In summary, although there are three notebooks in the submission, the GAN-L1 model is the selected model for the tests.</a:t>
            </a:r>
            <a:endParaRPr>
              <a:solidFill>
                <a:srgbClr val="000000"/>
              </a:solidFill>
            </a:endParaRPr>
          </a:p>
          <a:p>
            <a:pPr marL="0" lvl="0" indent="0" algn="l" rtl="0">
              <a:spcBef>
                <a:spcPts val="1200"/>
              </a:spcBef>
              <a:spcAft>
                <a:spcPts val="1200"/>
              </a:spcAft>
              <a:buNone/>
            </a:pP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1500"/>
              </a:spcAft>
              <a:buNone/>
            </a:pPr>
            <a:r>
              <a:rPr lang="iw" sz="1800" dirty="0">
                <a:solidFill>
                  <a:srgbClr val="0D0D0D"/>
                </a:solidFill>
                <a:highlight>
                  <a:srgbClr val="FFFFFF"/>
                </a:highlight>
                <a:latin typeface="Arial"/>
                <a:ea typeface="Arial"/>
                <a:cs typeface="Arial"/>
                <a:sym typeface="Arial"/>
              </a:rPr>
              <a:t>UNet Generator Architecture</a:t>
            </a:r>
            <a:endParaRPr sz="4200" dirty="0"/>
          </a:p>
        </p:txBody>
      </p:sp>
      <p:sp>
        <p:nvSpPr>
          <p:cNvPr id="122" name="Google Shape;122;p22"/>
          <p:cNvSpPr txBox="1">
            <a:spLocks noGrp="1"/>
          </p:cNvSpPr>
          <p:nvPr>
            <p:ph type="body" idx="1"/>
          </p:nvPr>
        </p:nvSpPr>
        <p:spPr>
          <a:xfrm>
            <a:off x="311700" y="986925"/>
            <a:ext cx="8520600" cy="38364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1500"/>
              </a:spcBef>
              <a:spcAft>
                <a:spcPts val="0"/>
              </a:spcAft>
              <a:buClr>
                <a:srgbClr val="0D0D0D"/>
              </a:buClr>
              <a:buSzPts val="1400"/>
              <a:buFont typeface="Arial"/>
              <a:buChar char="●"/>
            </a:pPr>
            <a:r>
              <a:rPr lang="iw" sz="1400" b="1" dirty="0">
                <a:solidFill>
                  <a:srgbClr val="0D0D0D"/>
                </a:solidFill>
                <a:highlight>
                  <a:srgbClr val="FFFFFF"/>
                </a:highlight>
                <a:latin typeface="Arial"/>
                <a:ea typeface="Arial"/>
                <a:cs typeface="Arial"/>
                <a:sym typeface="Arial"/>
              </a:rPr>
              <a:t>Input Layer</a:t>
            </a:r>
            <a:r>
              <a:rPr lang="en-US" sz="1400" b="1" dirty="0">
                <a:solidFill>
                  <a:srgbClr val="0D0D0D"/>
                </a:solidFill>
                <a:highlight>
                  <a:srgbClr val="FFFFFF"/>
                </a:highlight>
                <a:latin typeface="Arial"/>
                <a:ea typeface="Arial"/>
                <a:cs typeface="Arial"/>
                <a:sym typeface="Arial"/>
              </a:rPr>
              <a:t>:</a:t>
            </a:r>
            <a:r>
              <a:rPr lang="iw" sz="1400" dirty="0">
                <a:solidFill>
                  <a:srgbClr val="0D0D0D"/>
                </a:solidFill>
                <a:highlight>
                  <a:srgbClr val="FFFFFF"/>
                </a:highlight>
                <a:latin typeface="Arial"/>
                <a:ea typeface="Arial"/>
                <a:cs typeface="Arial"/>
                <a:sym typeface="Arial"/>
              </a:rPr>
              <a:t> Accepts 1-channel grayscale images, starting the processing pipeline for image transformation.</a:t>
            </a:r>
            <a:endParaRPr sz="1400" dirty="0">
              <a:solidFill>
                <a:srgbClr val="0D0D0D"/>
              </a:solidFill>
              <a:highlight>
                <a:srgbClr val="FFFFFF"/>
              </a:highlight>
              <a:latin typeface="Arial"/>
              <a:ea typeface="Arial"/>
              <a:cs typeface="Arial"/>
              <a:sym typeface="Arial"/>
            </a:endParaRPr>
          </a:p>
          <a:p>
            <a:pPr marL="457200" marR="0" lvl="0" indent="-317500" algn="l" rtl="0">
              <a:lnSpc>
                <a:spcPct val="115000"/>
              </a:lnSpc>
              <a:spcBef>
                <a:spcPts val="0"/>
              </a:spcBef>
              <a:spcAft>
                <a:spcPts val="0"/>
              </a:spcAft>
              <a:buClr>
                <a:srgbClr val="980000"/>
              </a:buClr>
              <a:buSzPts val="1400"/>
              <a:buFont typeface="Arial"/>
              <a:buChar char="●"/>
            </a:pPr>
            <a:r>
              <a:rPr lang="iw" sz="1400" b="1" dirty="0">
                <a:solidFill>
                  <a:srgbClr val="980000"/>
                </a:solidFill>
                <a:highlight>
                  <a:srgbClr val="FFFFFF"/>
                </a:highlight>
                <a:latin typeface="Arial"/>
                <a:ea typeface="Arial"/>
                <a:cs typeface="Arial"/>
                <a:sym typeface="Arial"/>
              </a:rPr>
              <a:t>Downsampling Path </a:t>
            </a:r>
            <a:r>
              <a:rPr lang="iw" sz="1400" b="1" dirty="0">
                <a:solidFill>
                  <a:srgbClr val="0D0D0D"/>
                </a:solidFill>
                <a:highlight>
                  <a:srgbClr val="FFFFFF"/>
                </a:highlight>
                <a:latin typeface="Arial"/>
                <a:ea typeface="Arial"/>
                <a:cs typeface="Arial"/>
                <a:sym typeface="Arial"/>
              </a:rPr>
              <a:t>Layers: </a:t>
            </a:r>
            <a:r>
              <a:rPr lang="iw" sz="1400" dirty="0">
                <a:solidFill>
                  <a:srgbClr val="0D0D0D"/>
                </a:solidFill>
                <a:highlight>
                  <a:srgbClr val="FFFFFF"/>
                </a:highlight>
                <a:latin typeface="Arial"/>
                <a:ea typeface="Arial"/>
                <a:cs typeface="Arial"/>
                <a:sym typeface="Arial"/>
              </a:rPr>
              <a:t>Utilizes sequential VGG blocks, increasing in complexity from </a:t>
            </a:r>
            <a:r>
              <a:rPr lang="en-US" sz="1400" dirty="0">
                <a:solidFill>
                  <a:srgbClr val="0D0D0D"/>
                </a:solidFill>
                <a:highlight>
                  <a:srgbClr val="FFFFFF"/>
                </a:highlight>
                <a:latin typeface="Arial"/>
                <a:ea typeface="Arial"/>
                <a:cs typeface="Arial"/>
                <a:sym typeface="Arial"/>
              </a:rPr>
              <a:t>1</a:t>
            </a:r>
            <a:r>
              <a:rPr lang="iw" sz="1400" dirty="0">
                <a:solidFill>
                  <a:srgbClr val="0D0D0D"/>
                </a:solidFill>
                <a:highlight>
                  <a:srgbClr val="FFFFFF"/>
                </a:highlight>
                <a:latin typeface="Arial"/>
                <a:ea typeface="Arial"/>
                <a:cs typeface="Arial"/>
                <a:sym typeface="Arial"/>
              </a:rPr>
              <a:t> to 1024 channels, designed to capture progressively deeper features.</a:t>
            </a:r>
            <a:endParaRPr sz="1400" dirty="0">
              <a:solidFill>
                <a:srgbClr val="0D0D0D"/>
              </a:solidFill>
              <a:highlight>
                <a:srgbClr val="FFFFFF"/>
              </a:highlight>
              <a:latin typeface="Arial"/>
              <a:ea typeface="Arial"/>
              <a:cs typeface="Arial"/>
              <a:sym typeface="Arial"/>
            </a:endParaRPr>
          </a:p>
          <a:p>
            <a:pPr marL="457200" marR="0" lvl="0" indent="-317500" algn="l" rtl="0">
              <a:lnSpc>
                <a:spcPct val="115000"/>
              </a:lnSpc>
              <a:spcBef>
                <a:spcPts val="0"/>
              </a:spcBef>
              <a:spcAft>
                <a:spcPts val="0"/>
              </a:spcAft>
              <a:buClr>
                <a:srgbClr val="0D0D0D"/>
              </a:buClr>
              <a:buSzPts val="1400"/>
              <a:buFont typeface="Arial"/>
              <a:buChar char="●"/>
            </a:pPr>
            <a:r>
              <a:rPr lang="iw" sz="1400" b="1" dirty="0">
                <a:solidFill>
                  <a:srgbClr val="0D0D0D"/>
                </a:solidFill>
                <a:highlight>
                  <a:srgbClr val="FFFFFF"/>
                </a:highlight>
                <a:latin typeface="Arial"/>
                <a:ea typeface="Arial"/>
                <a:cs typeface="Arial"/>
                <a:sym typeface="Arial"/>
              </a:rPr>
              <a:t>Components</a:t>
            </a:r>
            <a:r>
              <a:rPr lang="en-US" sz="1400" b="1" dirty="0">
                <a:solidFill>
                  <a:srgbClr val="0D0D0D"/>
                </a:solidFill>
                <a:highlight>
                  <a:srgbClr val="FFFFFF"/>
                </a:highlight>
                <a:latin typeface="Arial"/>
                <a:ea typeface="Arial"/>
                <a:cs typeface="Arial"/>
                <a:sym typeface="Arial"/>
              </a:rPr>
              <a:t>: </a:t>
            </a:r>
            <a:r>
              <a:rPr lang="en-US" sz="1400" dirty="0">
                <a:solidFill>
                  <a:srgbClr val="0D0D0D"/>
                </a:solidFill>
                <a:highlight>
                  <a:srgbClr val="FFFFFF"/>
                </a:highlight>
                <a:latin typeface="Arial"/>
                <a:ea typeface="Arial"/>
                <a:cs typeface="Arial"/>
                <a:sym typeface="Arial"/>
              </a:rPr>
              <a:t>(VGG) </a:t>
            </a:r>
            <a:r>
              <a:rPr lang="iw" sz="1400" dirty="0">
                <a:solidFill>
                  <a:srgbClr val="0D0D0D"/>
                </a:solidFill>
                <a:highlight>
                  <a:srgbClr val="FFFFFF"/>
                </a:highlight>
                <a:latin typeface="Arial"/>
                <a:ea typeface="Arial"/>
                <a:cs typeface="Arial"/>
                <a:sym typeface="Arial"/>
              </a:rPr>
              <a:t>Each block contains two convolutional layers followed by batch normalization and ReLU activation, extracting and normalizing feature representations.</a:t>
            </a:r>
            <a:endParaRPr sz="1400" dirty="0">
              <a:solidFill>
                <a:srgbClr val="0D0D0D"/>
              </a:solidFill>
              <a:highlight>
                <a:srgbClr val="FFFFFF"/>
              </a:highlight>
              <a:latin typeface="Arial"/>
              <a:ea typeface="Arial"/>
              <a:cs typeface="Arial"/>
              <a:sym typeface="Arial"/>
            </a:endParaRPr>
          </a:p>
          <a:p>
            <a:pPr marL="457200" marR="0" lvl="0" indent="-317500" algn="l" rtl="0">
              <a:lnSpc>
                <a:spcPct val="115000"/>
              </a:lnSpc>
              <a:spcBef>
                <a:spcPts val="0"/>
              </a:spcBef>
              <a:spcAft>
                <a:spcPts val="0"/>
              </a:spcAft>
              <a:buClr>
                <a:srgbClr val="0D0D0D"/>
              </a:buClr>
              <a:buSzPts val="1400"/>
              <a:buFont typeface="Arial"/>
              <a:buChar char="●"/>
            </a:pPr>
            <a:r>
              <a:rPr lang="iw" sz="1400" b="1" dirty="0">
                <a:solidFill>
                  <a:srgbClr val="0D0D0D"/>
                </a:solidFill>
                <a:highlight>
                  <a:srgbClr val="FFFFFF"/>
                </a:highlight>
                <a:latin typeface="Arial"/>
                <a:ea typeface="Arial"/>
                <a:cs typeface="Arial"/>
                <a:sym typeface="Arial"/>
              </a:rPr>
              <a:t>Dimension Reduction: </a:t>
            </a:r>
            <a:r>
              <a:rPr lang="iw" sz="1400" dirty="0">
                <a:solidFill>
                  <a:srgbClr val="0D0D0D"/>
                </a:solidFill>
                <a:highlight>
                  <a:srgbClr val="FFFFFF"/>
                </a:highlight>
                <a:latin typeface="Arial"/>
                <a:ea typeface="Arial"/>
                <a:cs typeface="Arial"/>
                <a:sym typeface="Arial"/>
              </a:rPr>
              <a:t>Max pooling is applied after each block to reduce spatial dimensions, concentrating feature details.</a:t>
            </a:r>
            <a:endParaRPr sz="1400" dirty="0">
              <a:solidFill>
                <a:srgbClr val="0D0D0D"/>
              </a:solidFill>
              <a:highlight>
                <a:srgbClr val="FFFFFF"/>
              </a:highlight>
              <a:latin typeface="Arial"/>
              <a:ea typeface="Arial"/>
              <a:cs typeface="Arial"/>
              <a:sym typeface="Arial"/>
            </a:endParaRPr>
          </a:p>
          <a:p>
            <a:pPr marL="457200" marR="0" lvl="0" indent="-317500" algn="l" rtl="0">
              <a:lnSpc>
                <a:spcPct val="115000"/>
              </a:lnSpc>
              <a:spcBef>
                <a:spcPts val="0"/>
              </a:spcBef>
              <a:spcAft>
                <a:spcPts val="0"/>
              </a:spcAft>
              <a:buClr>
                <a:srgbClr val="0D0D0D"/>
              </a:buClr>
              <a:buSzPts val="1400"/>
              <a:buFont typeface="Arial"/>
              <a:buChar char="●"/>
            </a:pPr>
            <a:r>
              <a:rPr lang="iw" sz="1400" b="1" dirty="0">
                <a:solidFill>
                  <a:srgbClr val="980000"/>
                </a:solidFill>
                <a:highlight>
                  <a:srgbClr val="FFFFFF"/>
                </a:highlight>
                <a:latin typeface="Arial"/>
                <a:ea typeface="Arial"/>
                <a:cs typeface="Arial"/>
                <a:sym typeface="Arial"/>
              </a:rPr>
              <a:t>Upsampling Path</a:t>
            </a:r>
            <a:r>
              <a:rPr lang="iw" sz="1400" b="1" dirty="0">
                <a:solidFill>
                  <a:srgbClr val="0D0D0D"/>
                </a:solidFill>
                <a:highlight>
                  <a:srgbClr val="FFFFFF"/>
                </a:highlight>
                <a:latin typeface="Arial"/>
                <a:ea typeface="Arial"/>
                <a:cs typeface="Arial"/>
                <a:sym typeface="Arial"/>
              </a:rPr>
              <a:t> Layers: </a:t>
            </a:r>
            <a:r>
              <a:rPr lang="iw" sz="1400" dirty="0">
                <a:solidFill>
                  <a:srgbClr val="0D0D0D"/>
                </a:solidFill>
                <a:highlight>
                  <a:srgbClr val="FFFFFF"/>
                </a:highlight>
                <a:latin typeface="Arial"/>
                <a:ea typeface="Arial"/>
                <a:cs typeface="Arial"/>
                <a:sym typeface="Arial"/>
              </a:rPr>
              <a:t>Mirrors the downsampling structure but in reverse, gradually restoring the image's dimensions.</a:t>
            </a:r>
            <a:endParaRPr sz="1400" dirty="0">
              <a:solidFill>
                <a:srgbClr val="0D0D0D"/>
              </a:solidFill>
              <a:highlight>
                <a:srgbClr val="FFFFFF"/>
              </a:highlight>
              <a:latin typeface="Arial"/>
              <a:ea typeface="Arial"/>
              <a:cs typeface="Arial"/>
              <a:sym typeface="Arial"/>
            </a:endParaRPr>
          </a:p>
          <a:p>
            <a:pPr marL="457200" marR="0" lvl="0" indent="-317500" algn="l" rtl="0">
              <a:lnSpc>
                <a:spcPct val="115000"/>
              </a:lnSpc>
              <a:spcBef>
                <a:spcPts val="0"/>
              </a:spcBef>
              <a:spcAft>
                <a:spcPts val="0"/>
              </a:spcAft>
              <a:buClr>
                <a:srgbClr val="0D0D0D"/>
              </a:buClr>
              <a:buSzPts val="1400"/>
              <a:buFont typeface="Arial"/>
              <a:buChar char="●"/>
            </a:pPr>
            <a:r>
              <a:rPr lang="iw" sz="1400" b="1" dirty="0">
                <a:solidFill>
                  <a:srgbClr val="0D0D0D"/>
                </a:solidFill>
                <a:highlight>
                  <a:srgbClr val="FFFFFF"/>
                </a:highlight>
                <a:latin typeface="Arial"/>
                <a:ea typeface="Arial"/>
                <a:cs typeface="Arial"/>
                <a:sym typeface="Arial"/>
              </a:rPr>
              <a:t>Feature Merging</a:t>
            </a:r>
            <a:r>
              <a:rPr lang="iw" sz="1400" dirty="0">
                <a:solidFill>
                  <a:srgbClr val="0D0D0D"/>
                </a:solidFill>
                <a:highlight>
                  <a:srgbClr val="FFFFFF"/>
                </a:highlight>
                <a:latin typeface="Arial"/>
                <a:ea typeface="Arial"/>
                <a:cs typeface="Arial"/>
                <a:sym typeface="Arial"/>
              </a:rPr>
              <a:t>:Each layer includes upsampling and convolution, followed by concatenation with the corresponding downsampling layer to retain critical spatial hierarchies.</a:t>
            </a:r>
            <a:endParaRPr sz="1400" dirty="0">
              <a:solidFill>
                <a:srgbClr val="0D0D0D"/>
              </a:solidFill>
              <a:highlight>
                <a:srgbClr val="FFFFFF"/>
              </a:highlight>
              <a:latin typeface="Arial"/>
              <a:ea typeface="Arial"/>
              <a:cs typeface="Arial"/>
              <a:sym typeface="Arial"/>
            </a:endParaRPr>
          </a:p>
          <a:p>
            <a:pPr marL="457200" marR="0" lvl="0" indent="-317500" algn="l" rtl="0">
              <a:lnSpc>
                <a:spcPct val="115000"/>
              </a:lnSpc>
              <a:spcBef>
                <a:spcPts val="0"/>
              </a:spcBef>
              <a:spcAft>
                <a:spcPts val="0"/>
              </a:spcAft>
              <a:buClr>
                <a:srgbClr val="0D0D0D"/>
              </a:buClr>
              <a:buSzPts val="1400"/>
              <a:buFont typeface="Arial"/>
              <a:buChar char="●"/>
            </a:pPr>
            <a:r>
              <a:rPr lang="iw" sz="1400" b="1" dirty="0">
                <a:solidFill>
                  <a:srgbClr val="0D0D0D"/>
                </a:solidFill>
                <a:highlight>
                  <a:srgbClr val="FFFFFF"/>
                </a:highlight>
                <a:latin typeface="Arial"/>
                <a:ea typeface="Arial"/>
                <a:cs typeface="Arial"/>
                <a:sym typeface="Arial"/>
              </a:rPr>
              <a:t>Output Layer:</a:t>
            </a:r>
            <a:r>
              <a:rPr lang="iw" sz="1400" dirty="0">
                <a:solidFill>
                  <a:srgbClr val="0D0D0D"/>
                </a:solidFill>
                <a:highlight>
                  <a:srgbClr val="FFFFFF"/>
                </a:highlight>
                <a:latin typeface="Arial"/>
                <a:ea typeface="Arial"/>
                <a:cs typeface="Arial"/>
                <a:sym typeface="Arial"/>
              </a:rPr>
              <a:t> A final convolutional layer that converts the processed features into a 3-channel color image.</a:t>
            </a:r>
            <a:endParaRPr sz="1400" dirty="0">
              <a:solidFill>
                <a:srgbClr val="0D0D0D"/>
              </a:solidFill>
              <a:highlight>
                <a:srgbClr val="FFFFFF"/>
              </a:highlight>
              <a:latin typeface="Arial"/>
              <a:ea typeface="Arial"/>
              <a:cs typeface="Arial"/>
              <a:sym typeface="Arial"/>
            </a:endParaRPr>
          </a:p>
          <a:p>
            <a:pPr marL="457200" marR="0" lvl="0" indent="0" algn="l" rtl="0">
              <a:lnSpc>
                <a:spcPct val="115000"/>
              </a:lnSpc>
              <a:spcBef>
                <a:spcPts val="1500"/>
              </a:spcBef>
              <a:spcAft>
                <a:spcPts val="1500"/>
              </a:spcAft>
              <a:buNone/>
            </a:pPr>
            <a:endParaRPr sz="1400" dirty="0">
              <a:solidFill>
                <a:srgbClr val="0D0D0D"/>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3"/>
          <p:cNvPicPr preferRelativeResize="0"/>
          <p:nvPr/>
        </p:nvPicPr>
        <p:blipFill>
          <a:blip r:embed="rId3">
            <a:alphaModFix/>
          </a:blip>
          <a:stretch>
            <a:fillRect/>
          </a:stretch>
        </p:blipFill>
        <p:spPr>
          <a:xfrm>
            <a:off x="769525" y="190500"/>
            <a:ext cx="7473324" cy="476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872550" y="152400"/>
            <a:ext cx="7398902"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l="11190" t="-8920" r="-11189" b="8920"/>
          <a:stretch/>
        </p:blipFill>
        <p:spPr>
          <a:xfrm>
            <a:off x="53500" y="-80142"/>
            <a:ext cx="956800" cy="959850"/>
          </a:xfrm>
          <a:prstGeom prst="rect">
            <a:avLst/>
          </a:prstGeom>
          <a:noFill/>
          <a:ln>
            <a:noFill/>
          </a:ln>
        </p:spPr>
      </p:pic>
      <p:pic>
        <p:nvPicPr>
          <p:cNvPr id="138" name="Google Shape;138;p25"/>
          <p:cNvPicPr preferRelativeResize="0"/>
          <p:nvPr/>
        </p:nvPicPr>
        <p:blipFill>
          <a:blip r:embed="rId4">
            <a:alphaModFix/>
          </a:blip>
          <a:stretch>
            <a:fillRect/>
          </a:stretch>
        </p:blipFill>
        <p:spPr>
          <a:xfrm>
            <a:off x="8237800" y="7"/>
            <a:ext cx="906200" cy="906200"/>
          </a:xfrm>
          <a:prstGeom prst="rect">
            <a:avLst/>
          </a:prstGeom>
          <a:noFill/>
          <a:ln>
            <a:noFill/>
          </a:ln>
        </p:spPr>
      </p:pic>
      <p:sp>
        <p:nvSpPr>
          <p:cNvPr id="139" name="Google Shape;139;p25"/>
          <p:cNvSpPr/>
          <p:nvPr/>
        </p:nvSpPr>
        <p:spPr>
          <a:xfrm>
            <a:off x="1597481" y="66602"/>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w" sz="500" b="1">
                <a:latin typeface="Open Sans"/>
                <a:ea typeface="Open Sans"/>
                <a:cs typeface="Open Sans"/>
                <a:sym typeface="Open Sans"/>
              </a:rPr>
              <a:t>1x256x256</a:t>
            </a:r>
            <a:endParaRPr sz="500" b="1">
              <a:latin typeface="Open Sans"/>
              <a:ea typeface="Open Sans"/>
              <a:cs typeface="Open Sans"/>
              <a:sym typeface="Open Sans"/>
            </a:endParaRPr>
          </a:p>
        </p:txBody>
      </p:sp>
      <p:sp>
        <p:nvSpPr>
          <p:cNvPr id="140" name="Google Shape;140;p25"/>
          <p:cNvSpPr/>
          <p:nvPr/>
        </p:nvSpPr>
        <p:spPr>
          <a:xfrm>
            <a:off x="1556650" y="401352"/>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64x256x256</a:t>
            </a:r>
            <a:endParaRPr sz="400" b="1">
              <a:latin typeface="Open Sans"/>
              <a:ea typeface="Open Sans"/>
              <a:cs typeface="Open Sans"/>
              <a:sym typeface="Open Sans"/>
            </a:endParaRPr>
          </a:p>
        </p:txBody>
      </p:sp>
      <p:cxnSp>
        <p:nvCxnSpPr>
          <p:cNvPr id="141" name="Google Shape;141;p25"/>
          <p:cNvCxnSpPr>
            <a:stCxn id="139" idx="2"/>
          </p:cNvCxnSpPr>
          <p:nvPr/>
        </p:nvCxnSpPr>
        <p:spPr>
          <a:xfrm>
            <a:off x="1891931" y="229502"/>
            <a:ext cx="4500" cy="1533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42" name="Google Shape;142;p25"/>
          <p:cNvSpPr/>
          <p:nvPr/>
        </p:nvSpPr>
        <p:spPr>
          <a:xfrm>
            <a:off x="1564684" y="683837"/>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64x256x256</a:t>
            </a:r>
            <a:endParaRPr sz="400" b="1">
              <a:latin typeface="Open Sans"/>
              <a:ea typeface="Open Sans"/>
              <a:cs typeface="Open Sans"/>
              <a:sym typeface="Open Sans"/>
            </a:endParaRPr>
          </a:p>
        </p:txBody>
      </p:sp>
      <p:sp>
        <p:nvSpPr>
          <p:cNvPr id="143" name="Google Shape;143;p25"/>
          <p:cNvSpPr/>
          <p:nvPr/>
        </p:nvSpPr>
        <p:spPr>
          <a:xfrm>
            <a:off x="1623851" y="948049"/>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maxpool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64x128x128</a:t>
            </a:r>
            <a:endParaRPr sz="400" b="1">
              <a:latin typeface="Open Sans"/>
              <a:ea typeface="Open Sans"/>
              <a:cs typeface="Open Sans"/>
              <a:sym typeface="Open Sans"/>
            </a:endParaRPr>
          </a:p>
        </p:txBody>
      </p:sp>
      <p:cxnSp>
        <p:nvCxnSpPr>
          <p:cNvPr id="144" name="Google Shape;144;p25"/>
          <p:cNvCxnSpPr/>
          <p:nvPr/>
        </p:nvCxnSpPr>
        <p:spPr>
          <a:xfrm>
            <a:off x="2108565" y="1110670"/>
            <a:ext cx="4500" cy="1533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45" name="Google Shape;145;p25"/>
          <p:cNvSpPr/>
          <p:nvPr/>
        </p:nvSpPr>
        <p:spPr>
          <a:xfrm>
            <a:off x="1984528" y="1279990"/>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128x128x128</a:t>
            </a:r>
            <a:endParaRPr sz="400" b="1">
              <a:latin typeface="Open Sans"/>
              <a:ea typeface="Open Sans"/>
              <a:cs typeface="Open Sans"/>
              <a:sym typeface="Open Sans"/>
            </a:endParaRPr>
          </a:p>
        </p:txBody>
      </p:sp>
      <p:sp>
        <p:nvSpPr>
          <p:cNvPr id="146" name="Google Shape;146;p25"/>
          <p:cNvSpPr/>
          <p:nvPr/>
        </p:nvSpPr>
        <p:spPr>
          <a:xfrm>
            <a:off x="1992562" y="1562474"/>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128x128x128</a:t>
            </a:r>
            <a:endParaRPr sz="400" b="1">
              <a:latin typeface="Open Sans"/>
              <a:ea typeface="Open Sans"/>
              <a:cs typeface="Open Sans"/>
              <a:sym typeface="Open Sans"/>
            </a:endParaRPr>
          </a:p>
        </p:txBody>
      </p:sp>
      <p:sp>
        <p:nvSpPr>
          <p:cNvPr id="147" name="Google Shape;147;p25"/>
          <p:cNvSpPr/>
          <p:nvPr/>
        </p:nvSpPr>
        <p:spPr>
          <a:xfrm>
            <a:off x="2051729" y="1826687"/>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maxpool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128x64x64</a:t>
            </a:r>
            <a:endParaRPr sz="400" b="1">
              <a:latin typeface="Open Sans"/>
              <a:ea typeface="Open Sans"/>
              <a:cs typeface="Open Sans"/>
              <a:sym typeface="Open Sans"/>
            </a:endParaRPr>
          </a:p>
        </p:txBody>
      </p:sp>
      <p:cxnSp>
        <p:nvCxnSpPr>
          <p:cNvPr id="148" name="Google Shape;148;p25"/>
          <p:cNvCxnSpPr/>
          <p:nvPr/>
        </p:nvCxnSpPr>
        <p:spPr>
          <a:xfrm>
            <a:off x="2567917" y="1989307"/>
            <a:ext cx="4500" cy="153300"/>
          </a:xfrm>
          <a:prstGeom prst="straightConnector1">
            <a:avLst/>
          </a:prstGeom>
          <a:noFill/>
          <a:ln w="9525" cap="flat" cmpd="sng">
            <a:solidFill>
              <a:schemeClr val="dk2"/>
            </a:solidFill>
            <a:prstDash val="solid"/>
            <a:round/>
            <a:headEnd type="none" w="med" len="med"/>
            <a:tailEnd type="triangle" w="med" len="med"/>
          </a:ln>
        </p:spPr>
      </p:cxnSp>
      <p:sp>
        <p:nvSpPr>
          <p:cNvPr id="149" name="Google Shape;149;p25"/>
          <p:cNvSpPr/>
          <p:nvPr/>
        </p:nvSpPr>
        <p:spPr>
          <a:xfrm>
            <a:off x="2424929" y="2132772"/>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256x64x64</a:t>
            </a:r>
            <a:endParaRPr sz="400" b="1">
              <a:latin typeface="Open Sans"/>
              <a:ea typeface="Open Sans"/>
              <a:cs typeface="Open Sans"/>
              <a:sym typeface="Open Sans"/>
            </a:endParaRPr>
          </a:p>
        </p:txBody>
      </p:sp>
      <p:sp>
        <p:nvSpPr>
          <p:cNvPr id="150" name="Google Shape;150;p25"/>
          <p:cNvSpPr/>
          <p:nvPr/>
        </p:nvSpPr>
        <p:spPr>
          <a:xfrm>
            <a:off x="2432963" y="2415257"/>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256x64x64</a:t>
            </a:r>
            <a:endParaRPr sz="400" b="1">
              <a:latin typeface="Open Sans"/>
              <a:ea typeface="Open Sans"/>
              <a:cs typeface="Open Sans"/>
              <a:sym typeface="Open Sans"/>
            </a:endParaRPr>
          </a:p>
        </p:txBody>
      </p:sp>
      <p:sp>
        <p:nvSpPr>
          <p:cNvPr id="151" name="Google Shape;151;p25"/>
          <p:cNvSpPr/>
          <p:nvPr/>
        </p:nvSpPr>
        <p:spPr>
          <a:xfrm>
            <a:off x="2492130" y="2679469"/>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maxpool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256x32x32</a:t>
            </a:r>
            <a:endParaRPr sz="400" b="1">
              <a:latin typeface="Open Sans"/>
              <a:ea typeface="Open Sans"/>
              <a:cs typeface="Open Sans"/>
              <a:sym typeface="Open Sans"/>
            </a:endParaRPr>
          </a:p>
        </p:txBody>
      </p:sp>
      <p:cxnSp>
        <p:nvCxnSpPr>
          <p:cNvPr id="152" name="Google Shape;152;p25"/>
          <p:cNvCxnSpPr/>
          <p:nvPr/>
        </p:nvCxnSpPr>
        <p:spPr>
          <a:xfrm>
            <a:off x="3010224" y="2860621"/>
            <a:ext cx="4500" cy="153300"/>
          </a:xfrm>
          <a:prstGeom prst="straightConnector1">
            <a:avLst/>
          </a:prstGeom>
          <a:noFill/>
          <a:ln w="9525" cap="flat" cmpd="sng">
            <a:solidFill>
              <a:schemeClr val="dk2"/>
            </a:solidFill>
            <a:prstDash val="solid"/>
            <a:round/>
            <a:headEnd type="none" w="med" len="med"/>
            <a:tailEnd type="triangle" w="med" len="med"/>
          </a:ln>
        </p:spPr>
      </p:cxnSp>
      <p:sp>
        <p:nvSpPr>
          <p:cNvPr id="153" name="Google Shape;153;p25"/>
          <p:cNvSpPr/>
          <p:nvPr/>
        </p:nvSpPr>
        <p:spPr>
          <a:xfrm>
            <a:off x="2907721" y="3026309"/>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512x32x32</a:t>
            </a:r>
            <a:endParaRPr sz="400" b="1">
              <a:latin typeface="Open Sans"/>
              <a:ea typeface="Open Sans"/>
              <a:cs typeface="Open Sans"/>
              <a:sym typeface="Open Sans"/>
            </a:endParaRPr>
          </a:p>
        </p:txBody>
      </p:sp>
      <p:sp>
        <p:nvSpPr>
          <p:cNvPr id="154" name="Google Shape;154;p25"/>
          <p:cNvSpPr/>
          <p:nvPr/>
        </p:nvSpPr>
        <p:spPr>
          <a:xfrm>
            <a:off x="2915755" y="3308794"/>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512x32x32</a:t>
            </a:r>
            <a:endParaRPr sz="400" b="1">
              <a:latin typeface="Open Sans"/>
              <a:ea typeface="Open Sans"/>
              <a:cs typeface="Open Sans"/>
              <a:sym typeface="Open Sans"/>
            </a:endParaRPr>
          </a:p>
        </p:txBody>
      </p:sp>
      <p:sp>
        <p:nvSpPr>
          <p:cNvPr id="155" name="Google Shape;155;p25"/>
          <p:cNvSpPr/>
          <p:nvPr/>
        </p:nvSpPr>
        <p:spPr>
          <a:xfrm>
            <a:off x="2974922" y="3573006"/>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maxpool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512x16x16</a:t>
            </a:r>
            <a:endParaRPr sz="400" b="1">
              <a:latin typeface="Open Sans"/>
              <a:ea typeface="Open Sans"/>
              <a:cs typeface="Open Sans"/>
              <a:sym typeface="Open Sans"/>
            </a:endParaRPr>
          </a:p>
        </p:txBody>
      </p:sp>
      <p:cxnSp>
        <p:nvCxnSpPr>
          <p:cNvPr id="156" name="Google Shape;156;p25"/>
          <p:cNvCxnSpPr/>
          <p:nvPr/>
        </p:nvCxnSpPr>
        <p:spPr>
          <a:xfrm>
            <a:off x="3472900" y="3735626"/>
            <a:ext cx="4500" cy="153300"/>
          </a:xfrm>
          <a:prstGeom prst="straightConnector1">
            <a:avLst/>
          </a:prstGeom>
          <a:noFill/>
          <a:ln w="9525" cap="flat" cmpd="sng">
            <a:solidFill>
              <a:schemeClr val="dk2"/>
            </a:solidFill>
            <a:prstDash val="solid"/>
            <a:round/>
            <a:headEnd type="none" w="med" len="med"/>
            <a:tailEnd type="triangle" w="med" len="med"/>
          </a:ln>
        </p:spPr>
      </p:cxnSp>
      <p:sp>
        <p:nvSpPr>
          <p:cNvPr id="157" name="Google Shape;157;p25"/>
          <p:cNvSpPr/>
          <p:nvPr/>
        </p:nvSpPr>
        <p:spPr>
          <a:xfrm>
            <a:off x="3316537" y="3889103"/>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512x16x16</a:t>
            </a:r>
            <a:endParaRPr sz="400" b="1">
              <a:latin typeface="Open Sans"/>
              <a:ea typeface="Open Sans"/>
              <a:cs typeface="Open Sans"/>
              <a:sym typeface="Open Sans"/>
            </a:endParaRPr>
          </a:p>
        </p:txBody>
      </p:sp>
      <p:sp>
        <p:nvSpPr>
          <p:cNvPr id="158" name="Google Shape;158;p25"/>
          <p:cNvSpPr/>
          <p:nvPr/>
        </p:nvSpPr>
        <p:spPr>
          <a:xfrm>
            <a:off x="3324571" y="4171588"/>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dirty="0">
                <a:latin typeface="Open Sans"/>
                <a:ea typeface="Open Sans"/>
                <a:cs typeface="Open Sans"/>
                <a:sym typeface="Open Sans"/>
              </a:rPr>
              <a:t>conv 3x3 batchNorm+ReLU 512x16x16</a:t>
            </a:r>
            <a:endParaRPr sz="400" b="1" dirty="0">
              <a:latin typeface="Open Sans"/>
              <a:ea typeface="Open Sans"/>
              <a:cs typeface="Open Sans"/>
              <a:sym typeface="Open Sans"/>
            </a:endParaRPr>
          </a:p>
        </p:txBody>
      </p:sp>
      <p:sp>
        <p:nvSpPr>
          <p:cNvPr id="159" name="Google Shape;159;p25"/>
          <p:cNvSpPr/>
          <p:nvPr/>
        </p:nvSpPr>
        <p:spPr>
          <a:xfrm>
            <a:off x="3383739" y="4435800"/>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maxpool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512x8x8</a:t>
            </a:r>
            <a:endParaRPr sz="400" b="1">
              <a:latin typeface="Open Sans"/>
              <a:ea typeface="Open Sans"/>
              <a:cs typeface="Open Sans"/>
              <a:sym typeface="Open Sans"/>
            </a:endParaRPr>
          </a:p>
        </p:txBody>
      </p:sp>
      <p:cxnSp>
        <p:nvCxnSpPr>
          <p:cNvPr id="160" name="Google Shape;160;p25"/>
          <p:cNvCxnSpPr/>
          <p:nvPr/>
        </p:nvCxnSpPr>
        <p:spPr>
          <a:xfrm>
            <a:off x="3845217" y="4598421"/>
            <a:ext cx="4500" cy="153300"/>
          </a:xfrm>
          <a:prstGeom prst="straightConnector1">
            <a:avLst/>
          </a:prstGeom>
          <a:noFill/>
          <a:ln w="9525" cap="flat" cmpd="sng">
            <a:solidFill>
              <a:schemeClr val="dk2"/>
            </a:solidFill>
            <a:prstDash val="solid"/>
            <a:round/>
            <a:headEnd type="none" w="med" len="med"/>
            <a:tailEnd type="triangle" w="med" len="med"/>
          </a:ln>
        </p:spPr>
      </p:cxnSp>
      <p:sp>
        <p:nvSpPr>
          <p:cNvPr id="161" name="Google Shape;161;p25"/>
          <p:cNvSpPr/>
          <p:nvPr/>
        </p:nvSpPr>
        <p:spPr>
          <a:xfrm>
            <a:off x="3721180" y="4767741"/>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dirty="0">
                <a:latin typeface="Open Sans"/>
                <a:ea typeface="Open Sans"/>
                <a:cs typeface="Open Sans"/>
                <a:sym typeface="Open Sans"/>
              </a:rPr>
              <a:t>conv 3x3 batchNorm+ReLU 1024x8x8</a:t>
            </a:r>
            <a:endParaRPr sz="400" b="1" dirty="0">
              <a:latin typeface="Open Sans"/>
              <a:ea typeface="Open Sans"/>
              <a:cs typeface="Open Sans"/>
              <a:sym typeface="Open Sans"/>
            </a:endParaRPr>
          </a:p>
        </p:txBody>
      </p:sp>
      <p:sp>
        <p:nvSpPr>
          <p:cNvPr id="162" name="Google Shape;162;p25"/>
          <p:cNvSpPr/>
          <p:nvPr/>
        </p:nvSpPr>
        <p:spPr>
          <a:xfrm>
            <a:off x="4676524" y="4786013"/>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1024x8x8</a:t>
            </a:r>
            <a:endParaRPr sz="400" b="1">
              <a:latin typeface="Open Sans"/>
              <a:ea typeface="Open Sans"/>
              <a:cs typeface="Open Sans"/>
              <a:sym typeface="Open Sans"/>
            </a:endParaRPr>
          </a:p>
        </p:txBody>
      </p:sp>
      <p:cxnSp>
        <p:nvCxnSpPr>
          <p:cNvPr id="163" name="Google Shape;163;p25"/>
          <p:cNvCxnSpPr>
            <a:cxnSpLocks/>
          </p:cNvCxnSpPr>
          <p:nvPr/>
        </p:nvCxnSpPr>
        <p:spPr>
          <a:xfrm>
            <a:off x="4042908" y="4435588"/>
            <a:ext cx="1225281" cy="172412"/>
          </a:xfrm>
          <a:prstGeom prst="straightConnector1">
            <a:avLst/>
          </a:prstGeom>
          <a:noFill/>
          <a:ln w="9525" cap="flat" cmpd="sng">
            <a:solidFill>
              <a:schemeClr val="dk2"/>
            </a:solidFill>
            <a:prstDash val="solid"/>
            <a:round/>
            <a:headEnd type="none" w="med" len="med"/>
            <a:tailEnd type="triangle" w="med" len="med"/>
          </a:ln>
        </p:spPr>
      </p:cxnSp>
      <p:cxnSp>
        <p:nvCxnSpPr>
          <p:cNvPr id="164" name="Google Shape;164;p25"/>
          <p:cNvCxnSpPr/>
          <p:nvPr/>
        </p:nvCxnSpPr>
        <p:spPr>
          <a:xfrm rot="10800000">
            <a:off x="5858877" y="3757490"/>
            <a:ext cx="2100" cy="156600"/>
          </a:xfrm>
          <a:prstGeom prst="straightConnector1">
            <a:avLst/>
          </a:prstGeom>
          <a:noFill/>
          <a:ln w="9525" cap="flat" cmpd="sng">
            <a:solidFill>
              <a:schemeClr val="dk2"/>
            </a:solidFill>
            <a:prstDash val="solid"/>
            <a:round/>
            <a:headEnd type="none" w="med" len="med"/>
            <a:tailEnd type="triangle" w="med" len="med"/>
          </a:ln>
        </p:spPr>
      </p:cxnSp>
      <p:sp>
        <p:nvSpPr>
          <p:cNvPr id="165" name="Google Shape;165;p25"/>
          <p:cNvSpPr/>
          <p:nvPr/>
        </p:nvSpPr>
        <p:spPr>
          <a:xfrm>
            <a:off x="5202668" y="3929636"/>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512x16x16</a:t>
            </a:r>
            <a:endParaRPr sz="400" b="1">
              <a:latin typeface="Open Sans"/>
              <a:ea typeface="Open Sans"/>
              <a:cs typeface="Open Sans"/>
              <a:sym typeface="Open Sans"/>
            </a:endParaRPr>
          </a:p>
        </p:txBody>
      </p:sp>
      <p:sp>
        <p:nvSpPr>
          <p:cNvPr id="166" name="Google Shape;166;p25"/>
          <p:cNvSpPr/>
          <p:nvPr/>
        </p:nvSpPr>
        <p:spPr>
          <a:xfrm>
            <a:off x="5210702" y="4212121"/>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512x16x16</a:t>
            </a:r>
            <a:endParaRPr sz="400" b="1">
              <a:latin typeface="Open Sans"/>
              <a:ea typeface="Open Sans"/>
              <a:cs typeface="Open Sans"/>
              <a:sym typeface="Open Sans"/>
            </a:endParaRPr>
          </a:p>
        </p:txBody>
      </p:sp>
      <p:sp>
        <p:nvSpPr>
          <p:cNvPr id="167" name="Google Shape;167;p25"/>
          <p:cNvSpPr/>
          <p:nvPr/>
        </p:nvSpPr>
        <p:spPr>
          <a:xfrm>
            <a:off x="5269869" y="4476333"/>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upconv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1024x16x16</a:t>
            </a:r>
            <a:endParaRPr sz="400" b="1">
              <a:latin typeface="Open Sans"/>
              <a:ea typeface="Open Sans"/>
              <a:cs typeface="Open Sans"/>
              <a:sym typeface="Open Sans"/>
            </a:endParaRPr>
          </a:p>
        </p:txBody>
      </p:sp>
      <p:cxnSp>
        <p:nvCxnSpPr>
          <p:cNvPr id="168" name="Google Shape;168;p25"/>
          <p:cNvCxnSpPr/>
          <p:nvPr/>
        </p:nvCxnSpPr>
        <p:spPr>
          <a:xfrm rot="10800000">
            <a:off x="6309219" y="2863093"/>
            <a:ext cx="2100" cy="156600"/>
          </a:xfrm>
          <a:prstGeom prst="straightConnector1">
            <a:avLst/>
          </a:prstGeom>
          <a:noFill/>
          <a:ln w="9525" cap="flat" cmpd="sng">
            <a:solidFill>
              <a:schemeClr val="dk2"/>
            </a:solidFill>
            <a:prstDash val="solid"/>
            <a:round/>
            <a:headEnd type="none" w="med" len="med"/>
            <a:tailEnd type="triangle" w="med" len="med"/>
          </a:ln>
        </p:spPr>
      </p:cxnSp>
      <p:sp>
        <p:nvSpPr>
          <p:cNvPr id="169" name="Google Shape;169;p25"/>
          <p:cNvSpPr/>
          <p:nvPr/>
        </p:nvSpPr>
        <p:spPr>
          <a:xfrm>
            <a:off x="5696502" y="3031920"/>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256x32x32</a:t>
            </a:r>
            <a:endParaRPr sz="400" b="1">
              <a:latin typeface="Open Sans"/>
              <a:ea typeface="Open Sans"/>
              <a:cs typeface="Open Sans"/>
              <a:sym typeface="Open Sans"/>
            </a:endParaRPr>
          </a:p>
        </p:txBody>
      </p:sp>
      <p:sp>
        <p:nvSpPr>
          <p:cNvPr id="170" name="Google Shape;170;p25"/>
          <p:cNvSpPr/>
          <p:nvPr/>
        </p:nvSpPr>
        <p:spPr>
          <a:xfrm>
            <a:off x="5704536" y="3314405"/>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256x32x32</a:t>
            </a:r>
            <a:endParaRPr sz="400" b="1">
              <a:latin typeface="Open Sans"/>
              <a:ea typeface="Open Sans"/>
              <a:cs typeface="Open Sans"/>
              <a:sym typeface="Open Sans"/>
            </a:endParaRPr>
          </a:p>
        </p:txBody>
      </p:sp>
      <p:sp>
        <p:nvSpPr>
          <p:cNvPr id="171" name="Google Shape;171;p25"/>
          <p:cNvSpPr/>
          <p:nvPr/>
        </p:nvSpPr>
        <p:spPr>
          <a:xfrm>
            <a:off x="5763704" y="3578617"/>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upconv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512x32x32</a:t>
            </a:r>
            <a:endParaRPr sz="400" b="1">
              <a:latin typeface="Open Sans"/>
              <a:ea typeface="Open Sans"/>
              <a:cs typeface="Open Sans"/>
              <a:sym typeface="Open Sans"/>
            </a:endParaRPr>
          </a:p>
        </p:txBody>
      </p:sp>
      <p:cxnSp>
        <p:nvCxnSpPr>
          <p:cNvPr id="172" name="Google Shape;172;p25"/>
          <p:cNvCxnSpPr/>
          <p:nvPr/>
        </p:nvCxnSpPr>
        <p:spPr>
          <a:xfrm rot="10800000">
            <a:off x="6756173" y="2026862"/>
            <a:ext cx="2100" cy="15660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5"/>
          <p:cNvSpPr/>
          <p:nvPr/>
        </p:nvSpPr>
        <p:spPr>
          <a:xfrm>
            <a:off x="6129925" y="2141543"/>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256x64x64</a:t>
            </a:r>
            <a:endParaRPr sz="400" b="1">
              <a:latin typeface="Open Sans"/>
              <a:ea typeface="Open Sans"/>
              <a:cs typeface="Open Sans"/>
              <a:sym typeface="Open Sans"/>
            </a:endParaRPr>
          </a:p>
        </p:txBody>
      </p:sp>
      <p:sp>
        <p:nvSpPr>
          <p:cNvPr id="174" name="Google Shape;174;p25"/>
          <p:cNvSpPr/>
          <p:nvPr/>
        </p:nvSpPr>
        <p:spPr>
          <a:xfrm>
            <a:off x="6137959" y="2424027"/>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256x64x64</a:t>
            </a:r>
            <a:endParaRPr sz="400" b="1">
              <a:latin typeface="Open Sans"/>
              <a:ea typeface="Open Sans"/>
              <a:cs typeface="Open Sans"/>
              <a:sym typeface="Open Sans"/>
            </a:endParaRPr>
          </a:p>
        </p:txBody>
      </p:sp>
      <p:sp>
        <p:nvSpPr>
          <p:cNvPr id="175" name="Google Shape;175;p25"/>
          <p:cNvSpPr/>
          <p:nvPr/>
        </p:nvSpPr>
        <p:spPr>
          <a:xfrm>
            <a:off x="6197127" y="2688240"/>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upconv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256x64x64</a:t>
            </a:r>
            <a:endParaRPr sz="400" b="1">
              <a:latin typeface="Open Sans"/>
              <a:ea typeface="Open Sans"/>
              <a:cs typeface="Open Sans"/>
              <a:sym typeface="Open Sans"/>
            </a:endParaRPr>
          </a:p>
        </p:txBody>
      </p:sp>
      <p:cxnSp>
        <p:nvCxnSpPr>
          <p:cNvPr id="176" name="Google Shape;176;p25"/>
          <p:cNvCxnSpPr>
            <a:cxnSpLocks/>
          </p:cNvCxnSpPr>
          <p:nvPr/>
        </p:nvCxnSpPr>
        <p:spPr>
          <a:xfrm>
            <a:off x="3665755" y="3556950"/>
            <a:ext cx="2121760" cy="178133"/>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rot="595204">
            <a:off x="4132936" y="4249520"/>
            <a:ext cx="1019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900" dirty="0">
                <a:solidFill>
                  <a:srgbClr val="0D0D0D"/>
                </a:solidFill>
                <a:latin typeface="Open Sans"/>
                <a:ea typeface="Open Sans"/>
                <a:cs typeface="Open Sans"/>
                <a:sym typeface="Open Sans"/>
              </a:rPr>
              <a:t>(1536x16x16)</a:t>
            </a:r>
            <a:endParaRPr sz="900" dirty="0">
              <a:solidFill>
                <a:srgbClr val="0D0D0D"/>
              </a:solidFill>
              <a:latin typeface="Open Sans"/>
              <a:ea typeface="Open Sans"/>
              <a:cs typeface="Open Sans"/>
              <a:sym typeface="Open Sans"/>
            </a:endParaRPr>
          </a:p>
        </p:txBody>
      </p:sp>
      <p:sp>
        <p:nvSpPr>
          <p:cNvPr id="178" name="Google Shape;178;p25"/>
          <p:cNvSpPr txBox="1"/>
          <p:nvPr/>
        </p:nvSpPr>
        <p:spPr>
          <a:xfrm rot="269395">
            <a:off x="4072327" y="3400788"/>
            <a:ext cx="1019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900" dirty="0">
                <a:solidFill>
                  <a:srgbClr val="0D0D0D"/>
                </a:solidFill>
                <a:latin typeface="Open Sans"/>
                <a:ea typeface="Open Sans"/>
                <a:cs typeface="Open Sans"/>
                <a:sym typeface="Open Sans"/>
              </a:rPr>
              <a:t>(1024x32x32)</a:t>
            </a:r>
            <a:endParaRPr sz="900" dirty="0">
              <a:solidFill>
                <a:srgbClr val="0D0D0D"/>
              </a:solidFill>
              <a:latin typeface="Open Sans"/>
              <a:ea typeface="Open Sans"/>
              <a:cs typeface="Open Sans"/>
              <a:sym typeface="Open Sans"/>
            </a:endParaRPr>
          </a:p>
        </p:txBody>
      </p:sp>
      <p:cxnSp>
        <p:nvCxnSpPr>
          <p:cNvPr id="179" name="Google Shape;179;p25"/>
          <p:cNvCxnSpPr>
            <a:cxnSpLocks/>
            <a:endCxn id="175" idx="1"/>
          </p:cNvCxnSpPr>
          <p:nvPr/>
        </p:nvCxnSpPr>
        <p:spPr>
          <a:xfrm>
            <a:off x="3140197" y="2667346"/>
            <a:ext cx="3056930" cy="102344"/>
          </a:xfrm>
          <a:prstGeom prst="straightConnector1">
            <a:avLst/>
          </a:prstGeom>
          <a:noFill/>
          <a:ln w="9525" cap="flat" cmpd="sng">
            <a:solidFill>
              <a:schemeClr val="dk2"/>
            </a:solidFill>
            <a:prstDash val="solid"/>
            <a:round/>
            <a:headEnd type="none" w="med" len="med"/>
            <a:tailEnd type="triangle" w="med" len="med"/>
          </a:ln>
        </p:spPr>
      </p:cxnSp>
      <p:sp>
        <p:nvSpPr>
          <p:cNvPr id="180" name="Google Shape;180;p25"/>
          <p:cNvSpPr txBox="1"/>
          <p:nvPr/>
        </p:nvSpPr>
        <p:spPr>
          <a:xfrm rot="152092">
            <a:off x="4042908" y="2471487"/>
            <a:ext cx="860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900" dirty="0">
                <a:solidFill>
                  <a:srgbClr val="0D0D0D"/>
                </a:solidFill>
                <a:latin typeface="Open Sans"/>
                <a:ea typeface="Open Sans"/>
                <a:cs typeface="Open Sans"/>
                <a:sym typeface="Open Sans"/>
              </a:rPr>
              <a:t>(512x64x64)</a:t>
            </a:r>
            <a:endParaRPr sz="900" dirty="0">
              <a:solidFill>
                <a:srgbClr val="0D0D0D"/>
              </a:solidFill>
              <a:latin typeface="Open Sans"/>
              <a:ea typeface="Open Sans"/>
              <a:cs typeface="Open Sans"/>
              <a:sym typeface="Open Sans"/>
            </a:endParaRPr>
          </a:p>
        </p:txBody>
      </p:sp>
      <p:cxnSp>
        <p:nvCxnSpPr>
          <p:cNvPr id="181" name="Google Shape;181;p25"/>
          <p:cNvCxnSpPr/>
          <p:nvPr/>
        </p:nvCxnSpPr>
        <p:spPr>
          <a:xfrm rot="10800000" flipH="1">
            <a:off x="7057907" y="1121988"/>
            <a:ext cx="10800" cy="163500"/>
          </a:xfrm>
          <a:prstGeom prst="straightConnector1">
            <a:avLst/>
          </a:prstGeom>
          <a:noFill/>
          <a:ln w="9525" cap="flat" cmpd="sng">
            <a:solidFill>
              <a:schemeClr val="dk2"/>
            </a:solidFill>
            <a:prstDash val="solid"/>
            <a:round/>
            <a:headEnd type="none" w="med" len="med"/>
            <a:tailEnd type="triangle" w="med" len="med"/>
          </a:ln>
        </p:spPr>
      </p:cxnSp>
      <p:sp>
        <p:nvSpPr>
          <p:cNvPr id="182" name="Google Shape;182;p25"/>
          <p:cNvSpPr/>
          <p:nvPr/>
        </p:nvSpPr>
        <p:spPr>
          <a:xfrm>
            <a:off x="6462845" y="1291749"/>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128x128x128</a:t>
            </a:r>
            <a:endParaRPr sz="400" b="1">
              <a:latin typeface="Open Sans"/>
              <a:ea typeface="Open Sans"/>
              <a:cs typeface="Open Sans"/>
              <a:sym typeface="Open Sans"/>
            </a:endParaRPr>
          </a:p>
        </p:txBody>
      </p:sp>
      <p:sp>
        <p:nvSpPr>
          <p:cNvPr id="183" name="Google Shape;183;p25"/>
          <p:cNvSpPr/>
          <p:nvPr/>
        </p:nvSpPr>
        <p:spPr>
          <a:xfrm>
            <a:off x="6470879" y="1574234"/>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128x128x128</a:t>
            </a:r>
            <a:endParaRPr sz="400" b="1">
              <a:latin typeface="Open Sans"/>
              <a:ea typeface="Open Sans"/>
              <a:cs typeface="Open Sans"/>
              <a:sym typeface="Open Sans"/>
            </a:endParaRPr>
          </a:p>
        </p:txBody>
      </p:sp>
      <p:sp>
        <p:nvSpPr>
          <p:cNvPr id="184" name="Google Shape;184;p25"/>
          <p:cNvSpPr/>
          <p:nvPr/>
        </p:nvSpPr>
        <p:spPr>
          <a:xfrm>
            <a:off x="6530046" y="1838446"/>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upconv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256x128x128</a:t>
            </a:r>
            <a:endParaRPr sz="400" b="1">
              <a:latin typeface="Open Sans"/>
              <a:ea typeface="Open Sans"/>
              <a:cs typeface="Open Sans"/>
              <a:sym typeface="Open Sans"/>
            </a:endParaRPr>
          </a:p>
        </p:txBody>
      </p:sp>
      <p:cxnSp>
        <p:nvCxnSpPr>
          <p:cNvPr id="185" name="Google Shape;185;p25"/>
          <p:cNvCxnSpPr>
            <a:cxnSpLocks/>
          </p:cNvCxnSpPr>
          <p:nvPr/>
        </p:nvCxnSpPr>
        <p:spPr>
          <a:xfrm>
            <a:off x="2742562" y="1821477"/>
            <a:ext cx="3798544" cy="179682"/>
          </a:xfrm>
          <a:prstGeom prst="straightConnector1">
            <a:avLst/>
          </a:prstGeom>
          <a:noFill/>
          <a:ln w="9525" cap="flat" cmpd="sng">
            <a:solidFill>
              <a:schemeClr val="dk2"/>
            </a:solidFill>
            <a:prstDash val="solid"/>
            <a:round/>
            <a:headEnd type="none" w="med" len="med"/>
            <a:tailEnd type="triangle" w="med" len="med"/>
          </a:ln>
        </p:spPr>
      </p:cxnSp>
      <p:sp>
        <p:nvSpPr>
          <p:cNvPr id="186" name="Google Shape;186;p25"/>
          <p:cNvSpPr txBox="1"/>
          <p:nvPr/>
        </p:nvSpPr>
        <p:spPr>
          <a:xfrm rot="170984">
            <a:off x="3999998" y="1680150"/>
            <a:ext cx="1272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900" dirty="0">
                <a:solidFill>
                  <a:srgbClr val="0D0D0D"/>
                </a:solidFill>
                <a:latin typeface="Open Sans"/>
                <a:ea typeface="Open Sans"/>
                <a:cs typeface="Open Sans"/>
                <a:sym typeface="Open Sans"/>
              </a:rPr>
              <a:t>(384x128x128)</a:t>
            </a:r>
            <a:endParaRPr sz="900" dirty="0">
              <a:solidFill>
                <a:srgbClr val="0D0D0D"/>
              </a:solidFill>
              <a:latin typeface="Open Sans"/>
              <a:ea typeface="Open Sans"/>
              <a:cs typeface="Open Sans"/>
              <a:sym typeface="Open Sans"/>
            </a:endParaRPr>
          </a:p>
        </p:txBody>
      </p:sp>
      <p:sp>
        <p:nvSpPr>
          <p:cNvPr id="187" name="Google Shape;187;p25"/>
          <p:cNvSpPr/>
          <p:nvPr/>
        </p:nvSpPr>
        <p:spPr>
          <a:xfrm>
            <a:off x="6856071" y="409270"/>
            <a:ext cx="766200" cy="28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64x256x256</a:t>
            </a:r>
            <a:endParaRPr sz="400" b="1">
              <a:latin typeface="Open Sans"/>
              <a:ea typeface="Open Sans"/>
              <a:cs typeface="Open Sans"/>
              <a:sym typeface="Open Sans"/>
            </a:endParaRPr>
          </a:p>
        </p:txBody>
      </p:sp>
      <p:sp>
        <p:nvSpPr>
          <p:cNvPr id="188" name="Google Shape;188;p25"/>
          <p:cNvSpPr/>
          <p:nvPr/>
        </p:nvSpPr>
        <p:spPr>
          <a:xfrm>
            <a:off x="6864105" y="691755"/>
            <a:ext cx="750000" cy="26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conv 3x3 batchNorm+ReLU 64x256x256</a:t>
            </a:r>
            <a:endParaRPr sz="400" b="1">
              <a:latin typeface="Open Sans"/>
              <a:ea typeface="Open Sans"/>
              <a:cs typeface="Open Sans"/>
              <a:sym typeface="Open Sans"/>
            </a:endParaRPr>
          </a:p>
        </p:txBody>
      </p:sp>
      <p:sp>
        <p:nvSpPr>
          <p:cNvPr id="189" name="Google Shape;189;p25"/>
          <p:cNvSpPr/>
          <p:nvPr/>
        </p:nvSpPr>
        <p:spPr>
          <a:xfrm>
            <a:off x="6923272" y="955967"/>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400" b="1">
                <a:latin typeface="Open Sans"/>
                <a:ea typeface="Open Sans"/>
                <a:cs typeface="Open Sans"/>
                <a:sym typeface="Open Sans"/>
              </a:rPr>
              <a:t>upconv 2x2</a:t>
            </a:r>
            <a:endParaRPr sz="400" b="1">
              <a:latin typeface="Open Sans"/>
              <a:ea typeface="Open Sans"/>
              <a:cs typeface="Open Sans"/>
              <a:sym typeface="Open Sans"/>
            </a:endParaRPr>
          </a:p>
          <a:p>
            <a:pPr marL="0" lvl="0" indent="0" algn="ctr" rtl="0">
              <a:spcBef>
                <a:spcPts val="0"/>
              </a:spcBef>
              <a:spcAft>
                <a:spcPts val="0"/>
              </a:spcAft>
              <a:buNone/>
            </a:pPr>
            <a:r>
              <a:rPr lang="iw" sz="400" b="1">
                <a:latin typeface="Open Sans"/>
                <a:ea typeface="Open Sans"/>
                <a:cs typeface="Open Sans"/>
                <a:sym typeface="Open Sans"/>
              </a:rPr>
              <a:t>128x256x256</a:t>
            </a:r>
            <a:endParaRPr sz="400" b="1">
              <a:latin typeface="Open Sans"/>
              <a:ea typeface="Open Sans"/>
              <a:cs typeface="Open Sans"/>
              <a:sym typeface="Open Sans"/>
            </a:endParaRPr>
          </a:p>
        </p:txBody>
      </p:sp>
      <p:cxnSp>
        <p:nvCxnSpPr>
          <p:cNvPr id="190" name="Google Shape;190;p25"/>
          <p:cNvCxnSpPr>
            <a:cxnSpLocks/>
          </p:cNvCxnSpPr>
          <p:nvPr/>
        </p:nvCxnSpPr>
        <p:spPr>
          <a:xfrm>
            <a:off x="2212751" y="952665"/>
            <a:ext cx="4710362" cy="14065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91" name="Google Shape;191;p25"/>
          <p:cNvSpPr txBox="1"/>
          <p:nvPr/>
        </p:nvSpPr>
        <p:spPr>
          <a:xfrm>
            <a:off x="3974227" y="779525"/>
            <a:ext cx="1230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900" dirty="0">
                <a:solidFill>
                  <a:srgbClr val="0D0D0D"/>
                </a:solidFill>
                <a:latin typeface="Open Sans"/>
                <a:ea typeface="Open Sans"/>
                <a:cs typeface="Open Sans"/>
                <a:sym typeface="Open Sans"/>
              </a:rPr>
              <a:t>(192x256x256)</a:t>
            </a:r>
            <a:endParaRPr sz="900" dirty="0">
              <a:solidFill>
                <a:srgbClr val="0D0D0D"/>
              </a:solidFill>
              <a:latin typeface="Open Sans"/>
              <a:ea typeface="Open Sans"/>
              <a:cs typeface="Open Sans"/>
              <a:sym typeface="Open Sans"/>
            </a:endParaRPr>
          </a:p>
        </p:txBody>
      </p:sp>
      <p:cxnSp>
        <p:nvCxnSpPr>
          <p:cNvPr id="192" name="Google Shape;192;p25"/>
          <p:cNvCxnSpPr>
            <a:endCxn id="193" idx="2"/>
          </p:cNvCxnSpPr>
          <p:nvPr/>
        </p:nvCxnSpPr>
        <p:spPr>
          <a:xfrm rot="10800000" flipH="1">
            <a:off x="7232278" y="229502"/>
            <a:ext cx="6900" cy="214200"/>
          </a:xfrm>
          <a:prstGeom prst="straightConnector1">
            <a:avLst/>
          </a:prstGeom>
          <a:noFill/>
          <a:ln w="9525" cap="flat" cmpd="sng">
            <a:solidFill>
              <a:schemeClr val="dk2"/>
            </a:solidFill>
            <a:prstDash val="solid"/>
            <a:round/>
            <a:headEnd type="none" w="med" len="med"/>
            <a:tailEnd type="triangle" w="med" len="med"/>
          </a:ln>
        </p:spPr>
      </p:cxnSp>
      <p:sp>
        <p:nvSpPr>
          <p:cNvPr id="193" name="Google Shape;193;p25"/>
          <p:cNvSpPr/>
          <p:nvPr/>
        </p:nvSpPr>
        <p:spPr>
          <a:xfrm>
            <a:off x="6944728" y="66602"/>
            <a:ext cx="588900" cy="1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500" b="1">
                <a:latin typeface="Open Sans"/>
                <a:ea typeface="Open Sans"/>
                <a:cs typeface="Open Sans"/>
                <a:sym typeface="Open Sans"/>
              </a:rPr>
              <a:t>3x256x256</a:t>
            </a:r>
            <a:endParaRPr sz="500" b="1">
              <a:latin typeface="Open Sans"/>
              <a:ea typeface="Open Sans"/>
              <a:cs typeface="Open Sans"/>
              <a:sym typeface="Open Sans"/>
            </a:endParaRPr>
          </a:p>
        </p:txBody>
      </p:sp>
      <p:cxnSp>
        <p:nvCxnSpPr>
          <p:cNvPr id="194" name="Google Shape;194;p25"/>
          <p:cNvCxnSpPr>
            <a:stCxn id="161" idx="3"/>
            <a:endCxn id="162" idx="1"/>
          </p:cNvCxnSpPr>
          <p:nvPr/>
        </p:nvCxnSpPr>
        <p:spPr>
          <a:xfrm>
            <a:off x="4487380" y="4909041"/>
            <a:ext cx="189000" cy="90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5"/>
          <p:cNvCxnSpPr/>
          <p:nvPr/>
        </p:nvCxnSpPr>
        <p:spPr>
          <a:xfrm rot="10800000">
            <a:off x="5343440" y="4647551"/>
            <a:ext cx="4500" cy="1533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5"/>
          <p:cNvCxnSpPr>
            <a:endCxn id="139" idx="1"/>
          </p:cNvCxnSpPr>
          <p:nvPr/>
        </p:nvCxnSpPr>
        <p:spPr>
          <a:xfrm rot="10800000" flipH="1">
            <a:off x="869081" y="148052"/>
            <a:ext cx="728400" cy="4200"/>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25"/>
          <p:cNvCxnSpPr>
            <a:stCxn id="193" idx="3"/>
          </p:cNvCxnSpPr>
          <p:nvPr/>
        </p:nvCxnSpPr>
        <p:spPr>
          <a:xfrm rot="10800000" flipH="1">
            <a:off x="7533628" y="141452"/>
            <a:ext cx="730800" cy="6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500"/>
              </a:spcAft>
              <a:buNone/>
            </a:pPr>
            <a:r>
              <a:rPr lang="iw" sz="1800" dirty="0">
                <a:solidFill>
                  <a:srgbClr val="0D0D0D"/>
                </a:solidFill>
                <a:highlight>
                  <a:srgbClr val="FFFFFF"/>
                </a:highlight>
                <a:latin typeface="Arial"/>
                <a:ea typeface="Arial"/>
                <a:cs typeface="Arial"/>
                <a:sym typeface="Arial"/>
              </a:rPr>
              <a:t>Discriminator Architecture</a:t>
            </a:r>
            <a:r>
              <a:rPr lang="en-US" sz="1800" dirty="0">
                <a:solidFill>
                  <a:srgbClr val="0D0D0D"/>
                </a:solidFill>
                <a:highlight>
                  <a:srgbClr val="FFFFFF"/>
                </a:highlight>
                <a:latin typeface="Arial"/>
                <a:ea typeface="Arial"/>
                <a:cs typeface="Arial"/>
                <a:sym typeface="Arial"/>
              </a:rPr>
              <a:t> -</a:t>
            </a:r>
            <a:r>
              <a:rPr lang="iw" sz="1800" dirty="0">
                <a:solidFill>
                  <a:srgbClr val="0D0D0D"/>
                </a:solidFill>
                <a:highlight>
                  <a:srgbClr val="FFFFFF"/>
                </a:highlight>
                <a:latin typeface="Arial"/>
                <a:ea typeface="Arial"/>
                <a:cs typeface="Arial"/>
                <a:sym typeface="Arial"/>
              </a:rPr>
              <a:t> CNN</a:t>
            </a:r>
            <a:endParaRPr sz="1800" dirty="0"/>
          </a:p>
        </p:txBody>
      </p:sp>
      <p:sp>
        <p:nvSpPr>
          <p:cNvPr id="203" name="Google Shape;203;p26"/>
          <p:cNvSpPr txBox="1">
            <a:spLocks noGrp="1"/>
          </p:cNvSpPr>
          <p:nvPr>
            <p:ph type="body" idx="1"/>
          </p:nvPr>
        </p:nvSpPr>
        <p:spPr>
          <a:xfrm>
            <a:off x="311700" y="896400"/>
            <a:ext cx="8520600" cy="3672600"/>
          </a:xfrm>
          <a:prstGeom prst="rect">
            <a:avLst/>
          </a:prstGeom>
        </p:spPr>
        <p:txBody>
          <a:bodyPr spcFirstLastPara="1" wrap="square" lIns="91425" tIns="91425" rIns="91425" bIns="91425" anchor="t" anchorCtr="0">
            <a:normAutofit/>
          </a:bodyPr>
          <a:lstStyle/>
          <a:p>
            <a:pPr marL="457200" lvl="0" indent="-317500" algn="l" rtl="0">
              <a:spcBef>
                <a:spcPts val="1500"/>
              </a:spcBef>
              <a:spcAft>
                <a:spcPts val="0"/>
              </a:spcAft>
              <a:buClr>
                <a:srgbClr val="0D0D0D"/>
              </a:buClr>
              <a:buSzPts val="1400"/>
              <a:buFont typeface="Arial"/>
              <a:buChar char="●"/>
            </a:pPr>
            <a:r>
              <a:rPr lang="iw" sz="1400" b="1" dirty="0">
                <a:solidFill>
                  <a:srgbClr val="0D0D0D"/>
                </a:solidFill>
                <a:highlight>
                  <a:srgbClr val="FFFFFF"/>
                </a:highlight>
                <a:latin typeface="Arial"/>
                <a:ea typeface="Arial"/>
                <a:cs typeface="Arial"/>
                <a:sym typeface="Arial"/>
              </a:rPr>
              <a:t>Layers: </a:t>
            </a:r>
            <a:r>
              <a:rPr lang="iw" sz="1400" dirty="0">
                <a:solidFill>
                  <a:srgbClr val="0D0D0D"/>
                </a:solidFill>
                <a:highlight>
                  <a:srgbClr val="FFFFFF"/>
                </a:highlight>
                <a:latin typeface="Arial"/>
                <a:ea typeface="Arial"/>
                <a:cs typeface="Arial"/>
                <a:sym typeface="Arial"/>
              </a:rPr>
              <a:t>Sequential VGG blocks with Instance Normalization and LeakyReLU, increasing in depth from </a:t>
            </a:r>
            <a:r>
              <a:rPr lang="en-US" sz="1400" dirty="0">
                <a:solidFill>
                  <a:srgbClr val="0D0D0D"/>
                </a:solidFill>
                <a:highlight>
                  <a:srgbClr val="FFFFFF"/>
                </a:highlight>
                <a:latin typeface="Arial"/>
                <a:ea typeface="Arial"/>
                <a:cs typeface="Arial"/>
                <a:sym typeface="Arial"/>
              </a:rPr>
              <a:t>3</a:t>
            </a:r>
            <a:r>
              <a:rPr lang="iw" sz="1400" dirty="0">
                <a:solidFill>
                  <a:srgbClr val="0D0D0D"/>
                </a:solidFill>
                <a:highlight>
                  <a:srgbClr val="FFFFFF"/>
                </a:highlight>
                <a:latin typeface="Arial"/>
                <a:ea typeface="Arial"/>
                <a:cs typeface="Arial"/>
                <a:sym typeface="Arial"/>
              </a:rPr>
              <a:t> to 1024 channels.Function: Each block contains two convolutional layers with ReLU and batch normalization to stabilize learning.</a:t>
            </a:r>
            <a:endParaRPr sz="1400" dirty="0">
              <a:solidFill>
                <a:srgbClr val="0D0D0D"/>
              </a:solidFill>
              <a:highlight>
                <a:srgbClr val="FFFFFF"/>
              </a:highlight>
              <a:latin typeface="Arial"/>
              <a:ea typeface="Arial"/>
              <a:cs typeface="Arial"/>
              <a:sym typeface="Arial"/>
            </a:endParaRPr>
          </a:p>
          <a:p>
            <a:pPr marL="457200" lvl="0" indent="-317500" algn="l" rtl="0">
              <a:spcBef>
                <a:spcPts val="0"/>
              </a:spcBef>
              <a:spcAft>
                <a:spcPts val="0"/>
              </a:spcAft>
              <a:buClr>
                <a:srgbClr val="0D0D0D"/>
              </a:buClr>
              <a:buSzPts val="1400"/>
              <a:buFont typeface="Arial"/>
              <a:buChar char="●"/>
            </a:pPr>
            <a:r>
              <a:rPr lang="iw" sz="1400" b="1" dirty="0">
                <a:solidFill>
                  <a:srgbClr val="0D0D0D"/>
                </a:solidFill>
                <a:highlight>
                  <a:srgbClr val="FFFFFF"/>
                </a:highlight>
                <a:latin typeface="Arial"/>
                <a:ea typeface="Arial"/>
                <a:cs typeface="Arial"/>
                <a:sym typeface="Arial"/>
              </a:rPr>
              <a:t>Final Layer: </a:t>
            </a:r>
            <a:r>
              <a:rPr lang="iw" sz="1400" dirty="0">
                <a:solidFill>
                  <a:srgbClr val="0D0D0D"/>
                </a:solidFill>
                <a:highlight>
                  <a:srgbClr val="FFFFFF"/>
                </a:highlight>
                <a:latin typeface="Arial"/>
                <a:ea typeface="Arial"/>
                <a:cs typeface="Arial"/>
                <a:sym typeface="Arial"/>
              </a:rPr>
              <a:t>A convolution that outputs a single value to determine real or fake.</a:t>
            </a:r>
            <a:endParaRPr sz="1400" dirty="0">
              <a:solidFill>
                <a:srgbClr val="0D0D0D"/>
              </a:solidFill>
              <a:highlight>
                <a:srgbClr val="FFFFFF"/>
              </a:highlight>
              <a:latin typeface="Arial"/>
              <a:ea typeface="Arial"/>
              <a:cs typeface="Arial"/>
              <a:sym typeface="Arial"/>
            </a:endParaRPr>
          </a:p>
          <a:p>
            <a:pPr marL="0" lvl="0" indent="0" algn="l" rtl="0">
              <a:spcBef>
                <a:spcPts val="1500"/>
              </a:spcBef>
              <a:spcAft>
                <a:spcPts val="1200"/>
              </a:spcAft>
              <a:buNone/>
            </a:pPr>
            <a:endParaRPr sz="1400" dirty="0">
              <a:latin typeface="Arial"/>
              <a:ea typeface="Arial"/>
              <a:cs typeface="Arial"/>
              <a:sym typeface="Arial"/>
            </a:endParaRPr>
          </a:p>
        </p:txBody>
      </p:sp>
      <p:pic>
        <p:nvPicPr>
          <p:cNvPr id="3" name="Picture 2" descr="A screen shot of a computer program&#10;&#10;Description automatically generated">
            <a:extLst>
              <a:ext uri="{FF2B5EF4-FFF2-40B4-BE49-F238E27FC236}">
                <a16:creationId xmlns:a16="http://schemas.microsoft.com/office/drawing/2014/main" id="{1D2713BD-4E95-B36C-186F-C56A6DBA366D}"/>
              </a:ext>
            </a:extLst>
          </p:cNvPr>
          <p:cNvPicPr>
            <a:picLocks noChangeAspect="1"/>
          </p:cNvPicPr>
          <p:nvPr/>
        </p:nvPicPr>
        <p:blipFill>
          <a:blip r:embed="rId3"/>
          <a:stretch>
            <a:fillRect/>
          </a:stretch>
        </p:blipFill>
        <p:spPr>
          <a:xfrm>
            <a:off x="1349829" y="2278742"/>
            <a:ext cx="4237170" cy="255995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4;p26">
            <a:extLst>
              <a:ext uri="{FF2B5EF4-FFF2-40B4-BE49-F238E27FC236}">
                <a16:creationId xmlns:a16="http://schemas.microsoft.com/office/drawing/2014/main" id="{89245D6B-4267-22BB-4064-671810830996}"/>
              </a:ext>
            </a:extLst>
          </p:cNvPr>
          <p:cNvPicPr preferRelativeResize="0"/>
          <p:nvPr/>
        </p:nvPicPr>
        <p:blipFill>
          <a:blip r:embed="rId2">
            <a:alphaModFix/>
          </a:blip>
          <a:stretch>
            <a:fillRect/>
          </a:stretch>
        </p:blipFill>
        <p:spPr>
          <a:xfrm>
            <a:off x="202490" y="1799354"/>
            <a:ext cx="5105658" cy="2449200"/>
          </a:xfrm>
          <a:prstGeom prst="rect">
            <a:avLst/>
          </a:prstGeom>
          <a:noFill/>
          <a:ln>
            <a:noFill/>
          </a:ln>
        </p:spPr>
      </p:pic>
      <p:pic>
        <p:nvPicPr>
          <p:cNvPr id="5" name="Google Shape;205;p26">
            <a:extLst>
              <a:ext uri="{FF2B5EF4-FFF2-40B4-BE49-F238E27FC236}">
                <a16:creationId xmlns:a16="http://schemas.microsoft.com/office/drawing/2014/main" id="{DB4EB197-5C6B-C7BC-FD0D-9849D3F4B55F}"/>
              </a:ext>
            </a:extLst>
          </p:cNvPr>
          <p:cNvPicPr preferRelativeResize="0"/>
          <p:nvPr/>
        </p:nvPicPr>
        <p:blipFill>
          <a:blip r:embed="rId3">
            <a:alphaModFix/>
          </a:blip>
          <a:stretch>
            <a:fillRect/>
          </a:stretch>
        </p:blipFill>
        <p:spPr>
          <a:xfrm>
            <a:off x="5308148" y="2061929"/>
            <a:ext cx="2790825" cy="1924050"/>
          </a:xfrm>
          <a:prstGeom prst="rect">
            <a:avLst/>
          </a:prstGeom>
          <a:noFill/>
          <a:ln>
            <a:noFill/>
          </a:ln>
        </p:spPr>
      </p:pic>
      <p:sp>
        <p:nvSpPr>
          <p:cNvPr id="6" name="Google Shape;202;p26">
            <a:extLst>
              <a:ext uri="{FF2B5EF4-FFF2-40B4-BE49-F238E27FC236}">
                <a16:creationId xmlns:a16="http://schemas.microsoft.com/office/drawing/2014/main" id="{794FE17C-F7A5-24C1-27FF-E67900F71FDF}"/>
              </a:ext>
            </a:extLst>
          </p:cNvPr>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500"/>
              </a:spcAft>
              <a:buNone/>
            </a:pPr>
            <a:r>
              <a:rPr lang="iw" sz="1800" dirty="0">
                <a:solidFill>
                  <a:srgbClr val="0D0D0D"/>
                </a:solidFill>
                <a:highlight>
                  <a:srgbClr val="FFFFFF"/>
                </a:highlight>
                <a:latin typeface="Arial"/>
                <a:ea typeface="Arial"/>
                <a:cs typeface="Arial"/>
                <a:sym typeface="Arial"/>
              </a:rPr>
              <a:t>Discriminator Architecture</a:t>
            </a:r>
            <a:r>
              <a:rPr lang="en-US" sz="1800" dirty="0">
                <a:solidFill>
                  <a:srgbClr val="0D0D0D"/>
                </a:solidFill>
                <a:highlight>
                  <a:srgbClr val="FFFFFF"/>
                </a:highlight>
                <a:latin typeface="Arial"/>
                <a:ea typeface="Arial"/>
                <a:cs typeface="Arial"/>
                <a:sym typeface="Arial"/>
              </a:rPr>
              <a:t> -</a:t>
            </a:r>
            <a:r>
              <a:rPr lang="iw" sz="1800" dirty="0">
                <a:solidFill>
                  <a:srgbClr val="0D0D0D"/>
                </a:solidFill>
                <a:highlight>
                  <a:srgbClr val="FFFFFF"/>
                </a:highlight>
                <a:latin typeface="Arial"/>
                <a:ea typeface="Arial"/>
                <a:cs typeface="Arial"/>
                <a:sym typeface="Arial"/>
              </a:rPr>
              <a:t> CNN</a:t>
            </a:r>
            <a:endParaRPr sz="1800" dirty="0"/>
          </a:p>
        </p:txBody>
      </p:sp>
    </p:spTree>
    <p:extLst>
      <p:ext uri="{BB962C8B-B14F-4D97-AF65-F5344CB8AC3E}">
        <p14:creationId xmlns:p14="http://schemas.microsoft.com/office/powerpoint/2010/main" val="3981753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lnSpc>
                <a:spcPct val="160000"/>
              </a:lnSpc>
              <a:spcBef>
                <a:spcPts val="1400"/>
              </a:spcBef>
              <a:spcAft>
                <a:spcPts val="0"/>
              </a:spcAft>
              <a:buNone/>
            </a:pPr>
            <a:r>
              <a:rPr lang="iw" sz="1800">
                <a:solidFill>
                  <a:srgbClr val="0D0D0D"/>
                </a:solidFill>
                <a:highlight>
                  <a:srgbClr val="FFFFFF"/>
                </a:highlight>
                <a:latin typeface="Arial"/>
                <a:ea typeface="Arial"/>
                <a:cs typeface="Arial"/>
                <a:sym typeface="Arial"/>
              </a:rPr>
              <a:t>Optimizer Selection</a:t>
            </a:r>
            <a:endParaRPr sz="1800">
              <a:solidFill>
                <a:srgbClr val="0D0D0D"/>
              </a:solidFill>
              <a:highlight>
                <a:srgbClr val="FFFFFF"/>
              </a:highlight>
              <a:latin typeface="Arial"/>
              <a:ea typeface="Arial"/>
              <a:cs typeface="Arial"/>
              <a:sym typeface="Arial"/>
            </a:endParaRPr>
          </a:p>
          <a:p>
            <a:pPr marL="0" lvl="0" indent="0" algn="l" rtl="0">
              <a:spcBef>
                <a:spcPts val="400"/>
              </a:spcBef>
              <a:spcAft>
                <a:spcPts val="0"/>
              </a:spcAft>
              <a:buNone/>
            </a:pPr>
            <a:endParaRPr/>
          </a:p>
        </p:txBody>
      </p:sp>
      <p:sp>
        <p:nvSpPr>
          <p:cNvPr id="211" name="Google Shape;211;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17500" algn="l" rtl="0">
              <a:spcBef>
                <a:spcPts val="1500"/>
              </a:spcBef>
              <a:spcAft>
                <a:spcPts val="0"/>
              </a:spcAft>
              <a:buClr>
                <a:srgbClr val="0D0D0D"/>
              </a:buClr>
              <a:buSzPts val="1400"/>
              <a:buFont typeface="Arial"/>
              <a:buChar char="●"/>
            </a:pPr>
            <a:r>
              <a:rPr lang="iw" sz="1400" b="1">
                <a:solidFill>
                  <a:srgbClr val="0D0D0D"/>
                </a:solidFill>
                <a:highlight>
                  <a:srgbClr val="FFFFFF"/>
                </a:highlight>
                <a:latin typeface="Arial"/>
                <a:ea typeface="Arial"/>
                <a:cs typeface="Arial"/>
                <a:sym typeface="Arial"/>
              </a:rPr>
              <a:t>Optimizer Used:</a:t>
            </a:r>
            <a:r>
              <a:rPr lang="iw" sz="1400">
                <a:solidFill>
                  <a:srgbClr val="0D0D0D"/>
                </a:solidFill>
                <a:highlight>
                  <a:srgbClr val="FFFFFF"/>
                </a:highlight>
                <a:latin typeface="Arial"/>
                <a:ea typeface="Arial"/>
                <a:cs typeface="Arial"/>
                <a:sym typeface="Arial"/>
              </a:rPr>
              <a:t> All UNet models utilize the </a:t>
            </a:r>
            <a:r>
              <a:rPr lang="iw" sz="1400" b="1">
                <a:solidFill>
                  <a:srgbClr val="0D0D0D"/>
                </a:solidFill>
                <a:highlight>
                  <a:srgbClr val="FFFFFF"/>
                </a:highlight>
                <a:latin typeface="Arial"/>
                <a:ea typeface="Arial"/>
                <a:cs typeface="Arial"/>
                <a:sym typeface="Arial"/>
              </a:rPr>
              <a:t>Adam optimizer</a:t>
            </a:r>
            <a:r>
              <a:rPr lang="iw" sz="1400">
                <a:solidFill>
                  <a:srgbClr val="0D0D0D"/>
                </a:solidFill>
                <a:highlight>
                  <a:srgbClr val="FFFFFF"/>
                </a:highlight>
                <a:latin typeface="Arial"/>
                <a:ea typeface="Arial"/>
                <a:cs typeface="Arial"/>
                <a:sym typeface="Arial"/>
              </a:rPr>
              <a:t>. This choice is based on its proven effectiveness in handling the complexities of image data, as it adapts the learning rates for each parameter, facilitating faster and more stable training.</a:t>
            </a:r>
            <a:endParaRPr sz="1400">
              <a:solidFill>
                <a:srgbClr val="0D0D0D"/>
              </a:solidFill>
              <a:highlight>
                <a:srgbClr val="FFFFFF"/>
              </a:highlight>
              <a:latin typeface="Arial"/>
              <a:ea typeface="Arial"/>
              <a:cs typeface="Arial"/>
              <a:sym typeface="Arial"/>
            </a:endParaRPr>
          </a:p>
          <a:p>
            <a:pPr marL="457200" lvl="0" indent="0" algn="l" rtl="0">
              <a:spcBef>
                <a:spcPts val="1500"/>
              </a:spcBef>
              <a:spcAft>
                <a:spcPts val="0"/>
              </a:spcAft>
              <a:buNone/>
            </a:pPr>
            <a:endParaRPr sz="1400">
              <a:solidFill>
                <a:srgbClr val="0D0D0D"/>
              </a:solidFill>
              <a:highlight>
                <a:srgbClr val="FFFFFF"/>
              </a:highlight>
              <a:latin typeface="Arial"/>
              <a:ea typeface="Arial"/>
              <a:cs typeface="Arial"/>
              <a:sym typeface="Arial"/>
            </a:endParaRPr>
          </a:p>
          <a:p>
            <a:pPr marL="0" lvl="0" indent="0" algn="l" rtl="0">
              <a:spcBef>
                <a:spcPts val="1500"/>
              </a:spcBef>
              <a:spcAft>
                <a:spcPts val="1200"/>
              </a:spcAft>
              <a:buNone/>
            </a:pPr>
            <a:endParaRPr sz="1400"/>
          </a:p>
        </p:txBody>
      </p:sp>
      <p:pic>
        <p:nvPicPr>
          <p:cNvPr id="212" name="Google Shape;212;p27"/>
          <p:cNvPicPr preferRelativeResize="0"/>
          <p:nvPr/>
        </p:nvPicPr>
        <p:blipFill>
          <a:blip r:embed="rId3">
            <a:alphaModFix/>
          </a:blip>
          <a:stretch>
            <a:fillRect/>
          </a:stretch>
        </p:blipFill>
        <p:spPr>
          <a:xfrm>
            <a:off x="1226928" y="2776950"/>
            <a:ext cx="6416750" cy="109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Training</a:t>
            </a:r>
            <a:endParaRPr/>
          </a:p>
        </p:txBody>
      </p:sp>
      <p:sp>
        <p:nvSpPr>
          <p:cNvPr id="218" name="Google Shape;218;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iw" sz="1400">
                <a:solidFill>
                  <a:srgbClr val="0D0D0D"/>
                </a:solidFill>
                <a:highlight>
                  <a:srgbClr val="FFFFFF"/>
                </a:highlight>
                <a:latin typeface="Arial"/>
                <a:ea typeface="Arial"/>
                <a:cs typeface="Arial"/>
                <a:sym typeface="Arial"/>
              </a:rPr>
              <a:t>In this training loop, both the generator and discriminator of a GAN are trained iteratively over a set number of epochs (350). During each epoch (4 batches - 255 images each one), the discriminator is trained first by alternating between real and fake images, where it learns to distinguish genuine images from those generated by the generator. The generator is then trained to fool the discriminator by minimizing a combined loss, which includes an adversarial loss that makes the generated images more realistic and an loss function that reduces the pixel-wise difference between the generated and real images.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10;&#10;Description automatically generated">
            <a:extLst>
              <a:ext uri="{FF2B5EF4-FFF2-40B4-BE49-F238E27FC236}">
                <a16:creationId xmlns:a16="http://schemas.microsoft.com/office/drawing/2014/main" id="{98E38B09-40FD-1E52-3F4A-533374FEA8B5}"/>
              </a:ext>
            </a:extLst>
          </p:cNvPr>
          <p:cNvPicPr>
            <a:picLocks noChangeAspect="1"/>
          </p:cNvPicPr>
          <p:nvPr/>
        </p:nvPicPr>
        <p:blipFill>
          <a:blip r:embed="rId2"/>
          <a:stretch>
            <a:fillRect/>
          </a:stretch>
        </p:blipFill>
        <p:spPr>
          <a:xfrm>
            <a:off x="656771" y="341666"/>
            <a:ext cx="7493082" cy="4460168"/>
          </a:xfrm>
          <a:prstGeom prst="rect">
            <a:avLst/>
          </a:prstGeom>
        </p:spPr>
      </p:pic>
    </p:spTree>
    <p:extLst>
      <p:ext uri="{BB962C8B-B14F-4D97-AF65-F5344CB8AC3E}">
        <p14:creationId xmlns:p14="http://schemas.microsoft.com/office/powerpoint/2010/main" val="1505797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10;&#10;Description automatically generated">
            <a:extLst>
              <a:ext uri="{FF2B5EF4-FFF2-40B4-BE49-F238E27FC236}">
                <a16:creationId xmlns:a16="http://schemas.microsoft.com/office/drawing/2014/main" id="{23A9B460-E81A-DB1C-07D7-C985E534F19B}"/>
              </a:ext>
            </a:extLst>
          </p:cNvPr>
          <p:cNvPicPr>
            <a:picLocks noChangeAspect="1"/>
          </p:cNvPicPr>
          <p:nvPr/>
        </p:nvPicPr>
        <p:blipFill>
          <a:blip r:embed="rId2"/>
          <a:stretch>
            <a:fillRect/>
          </a:stretch>
        </p:blipFill>
        <p:spPr>
          <a:xfrm>
            <a:off x="755651" y="232165"/>
            <a:ext cx="7234464" cy="4565260"/>
          </a:xfrm>
          <a:prstGeom prst="rect">
            <a:avLst/>
          </a:prstGeom>
        </p:spPr>
      </p:pic>
    </p:spTree>
    <p:extLst>
      <p:ext uri="{BB962C8B-B14F-4D97-AF65-F5344CB8AC3E}">
        <p14:creationId xmlns:p14="http://schemas.microsoft.com/office/powerpoint/2010/main" val="185007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143400" y="1316350"/>
            <a:ext cx="8688900" cy="31419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iw" sz="3400" b="1">
                <a:solidFill>
                  <a:srgbClr val="0D0D0D"/>
                </a:solidFill>
                <a:highlight>
                  <a:srgbClr val="FFFFFF"/>
                </a:highlight>
              </a:rPr>
              <a:t>Colorizing Grayscale Images Using Generative Adversarial Networks</a:t>
            </a:r>
            <a:endParaRPr sz="3400" b="1">
              <a:solidFill>
                <a:srgbClr val="0D0D0D"/>
              </a:solidFill>
              <a:highlight>
                <a:srgbClr val="FFFFFF"/>
              </a:highlight>
            </a:endParaRPr>
          </a:p>
          <a:p>
            <a:pPr marL="0" lvl="0" indent="0" algn="ctr" rtl="0">
              <a:lnSpc>
                <a:spcPct val="115000"/>
              </a:lnSpc>
              <a:spcBef>
                <a:spcPts val="1500"/>
              </a:spcBef>
              <a:spcAft>
                <a:spcPts val="0"/>
              </a:spcAft>
              <a:buClr>
                <a:schemeClr val="dk1"/>
              </a:buClr>
              <a:buSzPts val="1100"/>
              <a:buFont typeface="Arial"/>
              <a:buNone/>
            </a:pPr>
            <a:endParaRPr sz="2900" b="1"/>
          </a:p>
          <a:p>
            <a:pPr marL="0" lvl="0" indent="0" algn="ctr" rtl="0">
              <a:spcBef>
                <a:spcPts val="0"/>
              </a:spcBef>
              <a:spcAft>
                <a:spcPts val="0"/>
              </a:spcAft>
              <a:buNone/>
            </a:pPr>
            <a:endParaRPr sz="7000" b="1"/>
          </a:p>
        </p:txBody>
      </p:sp>
      <p:sp>
        <p:nvSpPr>
          <p:cNvPr id="73" name="Google Shape;73;p14"/>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b" anchorCtr="0">
            <a:normAutofit/>
          </a:bodyPr>
          <a:lstStyle/>
          <a:p>
            <a:pPr marL="0" lvl="0" indent="0" algn="ctr" rtl="0">
              <a:lnSpc>
                <a:spcPct val="90000"/>
              </a:lnSpc>
              <a:spcBef>
                <a:spcPts val="0"/>
              </a:spcBef>
              <a:spcAft>
                <a:spcPts val="0"/>
              </a:spcAft>
              <a:buNone/>
            </a:pPr>
            <a:r>
              <a:rPr lang="iw" sz="1800" b="1"/>
              <a:t>Roie Shahar 314985300</a:t>
            </a:r>
            <a:endParaRPr sz="1800" b="1"/>
          </a:p>
          <a:p>
            <a:pPr marL="0" lvl="0" indent="0" algn="ctr" rtl="0">
              <a:lnSpc>
                <a:spcPct val="90000"/>
              </a:lnSpc>
              <a:spcBef>
                <a:spcPts val="0"/>
              </a:spcBef>
              <a:spcAft>
                <a:spcPts val="0"/>
              </a:spcAft>
              <a:buNone/>
            </a:pPr>
            <a:r>
              <a:rPr lang="iw" sz="1800" b="1"/>
              <a:t>Meitar Yeruham 212176127</a:t>
            </a:r>
            <a:endParaRPr sz="18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solidFill>
                  <a:srgbClr val="000000"/>
                </a:solidFill>
              </a:rPr>
              <a:t>GAN + MSE</a:t>
            </a:r>
            <a:endParaRPr>
              <a:solidFill>
                <a:srgbClr val="000000"/>
              </a:solidFill>
            </a:endParaRPr>
          </a:p>
        </p:txBody>
      </p:sp>
      <p:sp>
        <p:nvSpPr>
          <p:cNvPr id="224" name="Google Shape;224;p29"/>
          <p:cNvSpPr txBox="1">
            <a:spLocks noGrp="1"/>
          </p:cNvSpPr>
          <p:nvPr>
            <p:ph type="body" idx="1"/>
          </p:nvPr>
        </p:nvSpPr>
        <p:spPr>
          <a:xfrm>
            <a:off x="311700" y="1271650"/>
            <a:ext cx="8520600" cy="3302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D0D0D"/>
              </a:buClr>
              <a:buSzPts val="1400"/>
              <a:buFont typeface="Arial"/>
              <a:buChar char="●"/>
            </a:pPr>
            <a:r>
              <a:rPr lang="iw" sz="1400">
                <a:solidFill>
                  <a:srgbClr val="000000"/>
                </a:solidFill>
                <a:latin typeface="Arial"/>
                <a:ea typeface="Arial"/>
                <a:cs typeface="Arial"/>
                <a:sym typeface="Arial"/>
              </a:rPr>
              <a:t>The Generator Loss was a linear combination of an MSE Loss and a GAN loss which was calculated using the discriminator.</a:t>
            </a:r>
            <a:endParaRPr sz="1400" b="1">
              <a:solidFill>
                <a:srgbClr val="0D0D0D"/>
              </a:solidFill>
              <a:highlight>
                <a:schemeClr val="lt1"/>
              </a:highlight>
              <a:latin typeface="Arial"/>
              <a:ea typeface="Arial"/>
              <a:cs typeface="Arial"/>
              <a:sym typeface="Arial"/>
            </a:endParaRPr>
          </a:p>
          <a:p>
            <a:pPr marL="457200" lvl="0" indent="0" algn="l" rtl="0">
              <a:spcBef>
                <a:spcPts val="1200"/>
              </a:spcBef>
              <a:spcAft>
                <a:spcPts val="0"/>
              </a:spcAft>
              <a:buNone/>
            </a:pPr>
            <a:endParaRPr sz="1400">
              <a:solidFill>
                <a:srgbClr val="000000"/>
              </a:solidFill>
              <a:latin typeface="Arial"/>
              <a:ea typeface="Arial"/>
              <a:cs typeface="Arial"/>
              <a:sym typeface="Arial"/>
            </a:endParaRPr>
          </a:p>
          <a:p>
            <a:pPr marL="457200" lvl="0" indent="0" algn="l" rtl="0">
              <a:spcBef>
                <a:spcPts val="1500"/>
              </a:spcBef>
              <a:spcAft>
                <a:spcPts val="0"/>
              </a:spcAft>
              <a:buNone/>
            </a:pPr>
            <a:endParaRPr sz="1400">
              <a:solidFill>
                <a:srgbClr val="000000"/>
              </a:solidFill>
              <a:latin typeface="Arial"/>
              <a:ea typeface="Arial"/>
              <a:cs typeface="Arial"/>
              <a:sym typeface="Arial"/>
            </a:endParaRPr>
          </a:p>
          <a:p>
            <a:pPr marL="457200" lvl="0" indent="0" algn="l" rtl="0">
              <a:spcBef>
                <a:spcPts val="1500"/>
              </a:spcBef>
              <a:spcAft>
                <a:spcPts val="1500"/>
              </a:spcAft>
              <a:buNone/>
            </a:pPr>
            <a:endParaRPr sz="1400">
              <a:solidFill>
                <a:srgbClr val="000000"/>
              </a:solidFill>
              <a:latin typeface="Arial"/>
              <a:ea typeface="Arial"/>
              <a:cs typeface="Arial"/>
              <a:sym typeface="Arial"/>
            </a:endParaRPr>
          </a:p>
        </p:txBody>
      </p:sp>
      <p:pic>
        <p:nvPicPr>
          <p:cNvPr id="225" name="Google Shape;225;p29"/>
          <p:cNvPicPr preferRelativeResize="0"/>
          <p:nvPr/>
        </p:nvPicPr>
        <p:blipFill>
          <a:blip r:embed="rId3">
            <a:alphaModFix/>
          </a:blip>
          <a:stretch>
            <a:fillRect/>
          </a:stretch>
        </p:blipFill>
        <p:spPr>
          <a:xfrm>
            <a:off x="624725" y="3483825"/>
            <a:ext cx="7323200" cy="763425"/>
          </a:xfrm>
          <a:prstGeom prst="rect">
            <a:avLst/>
          </a:prstGeom>
          <a:noFill/>
          <a:ln>
            <a:noFill/>
          </a:ln>
        </p:spPr>
      </p:pic>
      <p:pic>
        <p:nvPicPr>
          <p:cNvPr id="226" name="Google Shape;226;p29"/>
          <p:cNvPicPr preferRelativeResize="0"/>
          <p:nvPr/>
        </p:nvPicPr>
        <p:blipFill>
          <a:blip r:embed="rId4">
            <a:alphaModFix/>
          </a:blip>
          <a:stretch>
            <a:fillRect/>
          </a:stretch>
        </p:blipFill>
        <p:spPr>
          <a:xfrm>
            <a:off x="5921700" y="2635813"/>
            <a:ext cx="1844350" cy="513225"/>
          </a:xfrm>
          <a:prstGeom prst="rect">
            <a:avLst/>
          </a:prstGeom>
          <a:noFill/>
          <a:ln>
            <a:noFill/>
          </a:ln>
        </p:spPr>
      </p:pic>
      <p:pic>
        <p:nvPicPr>
          <p:cNvPr id="227" name="Google Shape;227;p29"/>
          <p:cNvPicPr preferRelativeResize="0"/>
          <p:nvPr/>
        </p:nvPicPr>
        <p:blipFill>
          <a:blip r:embed="rId5">
            <a:alphaModFix/>
          </a:blip>
          <a:stretch>
            <a:fillRect/>
          </a:stretch>
        </p:blipFill>
        <p:spPr>
          <a:xfrm>
            <a:off x="624725" y="2611025"/>
            <a:ext cx="5002575" cy="56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solidFill>
                  <a:srgbClr val="000000"/>
                </a:solidFill>
              </a:rPr>
              <a:t>Validation &amp; Testing</a:t>
            </a:r>
            <a:endParaRPr>
              <a:solidFill>
                <a:srgbClr val="000000"/>
              </a:solidFill>
            </a:endParaRPr>
          </a:p>
        </p:txBody>
      </p:sp>
      <p:sp>
        <p:nvSpPr>
          <p:cNvPr id="233" name="Google Shape;233;p30"/>
          <p:cNvSpPr txBox="1">
            <a:spLocks noGrp="1"/>
          </p:cNvSpPr>
          <p:nvPr>
            <p:ph type="body" idx="1"/>
          </p:nvPr>
        </p:nvSpPr>
        <p:spPr>
          <a:xfrm>
            <a:off x="311700" y="1199800"/>
            <a:ext cx="6178800" cy="3369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iw" sz="1400">
                <a:solidFill>
                  <a:srgbClr val="0D0D0D"/>
                </a:solidFill>
                <a:highlight>
                  <a:srgbClr val="FFFFFF"/>
                </a:highlight>
                <a:latin typeface="Arial"/>
                <a:ea typeface="Arial"/>
                <a:cs typeface="Arial"/>
                <a:sym typeface="Arial"/>
              </a:rPr>
              <a:t>for Validation we create a function:</a:t>
            </a:r>
            <a:br>
              <a:rPr lang="iw" sz="1400">
                <a:latin typeface="Arial"/>
                <a:ea typeface="Arial"/>
                <a:cs typeface="Arial"/>
                <a:sym typeface="Arial"/>
              </a:rPr>
            </a:br>
            <a:r>
              <a:rPr lang="iw" sz="1400">
                <a:solidFill>
                  <a:srgbClr val="0D0D0D"/>
                </a:solidFill>
                <a:highlight>
                  <a:srgbClr val="FFFFFF"/>
                </a:highlight>
                <a:latin typeface="Arial"/>
                <a:ea typeface="Arial"/>
                <a:cs typeface="Arial"/>
                <a:sym typeface="Arial"/>
              </a:rPr>
              <a:t>validate function sets the generator to evaluation mode and measures its performance on a validation dataset by computing metrics such as MSE loss, PSNR, SSIM, and MAE for each batch. It returns the average values of these metrics across the entire validation dataset, providing insights into the model's generalization ability and image quality reproduction.</a:t>
            </a:r>
            <a:endParaRPr sz="1400">
              <a:latin typeface="Arial"/>
              <a:ea typeface="Arial"/>
              <a:cs typeface="Arial"/>
              <a:sym typeface="Arial"/>
            </a:endParaRPr>
          </a:p>
        </p:txBody>
      </p:sp>
      <p:pic>
        <p:nvPicPr>
          <p:cNvPr id="234" name="Google Shape;234;p30"/>
          <p:cNvPicPr preferRelativeResize="0"/>
          <p:nvPr/>
        </p:nvPicPr>
        <p:blipFill>
          <a:blip r:embed="rId3">
            <a:alphaModFix/>
          </a:blip>
          <a:stretch>
            <a:fillRect/>
          </a:stretch>
        </p:blipFill>
        <p:spPr>
          <a:xfrm>
            <a:off x="6683377" y="1151925"/>
            <a:ext cx="2281450" cy="3465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333000" y="445025"/>
            <a:ext cx="8520600" cy="707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w" sz="1800">
                <a:solidFill>
                  <a:srgbClr val="0D0D0D"/>
                </a:solidFill>
                <a:latin typeface="Arial"/>
                <a:ea typeface="Arial"/>
                <a:cs typeface="Arial"/>
                <a:sym typeface="Arial"/>
              </a:rPr>
              <a:t>GRAPHS RESULT GAN+MSE</a:t>
            </a:r>
            <a:endParaRPr sz="1800">
              <a:solidFill>
                <a:srgbClr val="0D0D0D"/>
              </a:solidFill>
              <a:latin typeface="Arial"/>
              <a:ea typeface="Arial"/>
              <a:cs typeface="Arial"/>
              <a:sym typeface="Arial"/>
            </a:endParaRPr>
          </a:p>
          <a:p>
            <a:pPr marL="0" lvl="0" indent="0" algn="ctr" rtl="0">
              <a:spcBef>
                <a:spcPts val="0"/>
              </a:spcBef>
              <a:spcAft>
                <a:spcPts val="0"/>
              </a:spcAft>
              <a:buNone/>
            </a:pPr>
            <a:endParaRPr sz="1800">
              <a:solidFill>
                <a:srgbClr val="0D0D0D"/>
              </a:solidFill>
              <a:latin typeface="Arial"/>
              <a:ea typeface="Arial"/>
              <a:cs typeface="Arial"/>
              <a:sym typeface="Arial"/>
            </a:endParaRPr>
          </a:p>
        </p:txBody>
      </p:sp>
      <p:pic>
        <p:nvPicPr>
          <p:cNvPr id="240" name="Google Shape;240;p31"/>
          <p:cNvPicPr preferRelativeResize="0"/>
          <p:nvPr/>
        </p:nvPicPr>
        <p:blipFill rotWithShape="1">
          <a:blip r:embed="rId3">
            <a:alphaModFix/>
          </a:blip>
          <a:srcRect r="1184" b="5700"/>
          <a:stretch/>
        </p:blipFill>
        <p:spPr>
          <a:xfrm>
            <a:off x="1030000" y="1614082"/>
            <a:ext cx="6444857" cy="3084394"/>
          </a:xfrm>
          <a:prstGeom prst="rect">
            <a:avLst/>
          </a:prstGeom>
          <a:noFill/>
          <a:ln>
            <a:noFill/>
          </a:ln>
        </p:spPr>
      </p:pic>
      <p:sp>
        <p:nvSpPr>
          <p:cNvPr id="241" name="Google Shape;241;p31"/>
          <p:cNvSpPr txBox="1"/>
          <p:nvPr/>
        </p:nvSpPr>
        <p:spPr>
          <a:xfrm>
            <a:off x="1373550" y="944700"/>
            <a:ext cx="6178500" cy="608700"/>
          </a:xfrm>
          <a:prstGeom prst="rect">
            <a:avLst/>
          </a:prstGeom>
          <a:noFill/>
          <a:ln>
            <a:noFill/>
          </a:ln>
        </p:spPr>
        <p:txBody>
          <a:bodyPr spcFirstLastPara="1" wrap="square" lIns="91425" tIns="91425" rIns="91425" bIns="91425" anchor="ctr" anchorCtr="0">
            <a:noAutofit/>
          </a:bodyPr>
          <a:lstStyle/>
          <a:p>
            <a:pPr marL="457200">
              <a:lnSpc>
                <a:spcPct val="115000"/>
              </a:lnSpc>
              <a:spcAft>
                <a:spcPts val="1200"/>
              </a:spcAft>
            </a:pPr>
            <a:r>
              <a:rPr lang="iw" sz="1200" dirty="0"/>
              <a:t>The graph displays the training loss for the discriminator</a:t>
            </a:r>
            <a:r>
              <a:rPr lang="en-US" sz="1200" dirty="0"/>
              <a:t> (</a:t>
            </a:r>
            <a:r>
              <a:rPr lang="en-US" sz="1200" dirty="0" err="1"/>
              <a:t>real_loss</a:t>
            </a:r>
            <a:r>
              <a:rPr lang="en-US" sz="1200" dirty="0"/>
              <a:t> + </a:t>
            </a:r>
            <a:r>
              <a:rPr lang="en-US" sz="1200" dirty="0" err="1"/>
              <a:t>fake_loss</a:t>
            </a:r>
            <a:r>
              <a:rPr lang="en-US" sz="1200" dirty="0"/>
              <a:t>),</a:t>
            </a:r>
            <a:r>
              <a:rPr lang="iw" sz="1200" dirty="0"/>
              <a:t> showing fluctuations but a general decrease in loss, indicating learning and optimization progress over time.</a:t>
            </a:r>
            <a:endParaRPr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2"/>
          <p:cNvPicPr preferRelativeResize="0"/>
          <p:nvPr/>
        </p:nvPicPr>
        <p:blipFill rotWithShape="1">
          <a:blip r:embed="rId3">
            <a:alphaModFix/>
          </a:blip>
          <a:srcRect l="-1430" r="1429"/>
          <a:stretch/>
        </p:blipFill>
        <p:spPr>
          <a:xfrm>
            <a:off x="1009625" y="1604850"/>
            <a:ext cx="6334125" cy="3162300"/>
          </a:xfrm>
          <a:prstGeom prst="rect">
            <a:avLst/>
          </a:prstGeom>
          <a:noFill/>
          <a:ln>
            <a:noFill/>
          </a:ln>
        </p:spPr>
      </p:pic>
      <p:sp>
        <p:nvSpPr>
          <p:cNvPr id="247" name="Google Shape;247;p32"/>
          <p:cNvSpPr txBox="1"/>
          <p:nvPr/>
        </p:nvSpPr>
        <p:spPr>
          <a:xfrm>
            <a:off x="1460700" y="548175"/>
            <a:ext cx="6222600" cy="689400"/>
          </a:xfrm>
          <a:prstGeom prst="rect">
            <a:avLst/>
          </a:prstGeom>
          <a:noFill/>
          <a:ln>
            <a:noFill/>
          </a:ln>
        </p:spPr>
        <p:txBody>
          <a:bodyPr spcFirstLastPara="1" wrap="square" lIns="91425" tIns="91425" rIns="91425" bIns="91425" anchor="ctr" anchorCtr="0">
            <a:noAutofit/>
          </a:bodyPr>
          <a:lstStyle/>
          <a:p>
            <a:pPr marL="457200" marR="0" lvl="0" indent="0" algn="l" rtl="0">
              <a:lnSpc>
                <a:spcPct val="115000"/>
              </a:lnSpc>
              <a:spcBef>
                <a:spcPts val="0"/>
              </a:spcBef>
              <a:spcAft>
                <a:spcPts val="1200"/>
              </a:spcAft>
              <a:buNone/>
            </a:pPr>
            <a:r>
              <a:rPr lang="iw">
                <a:solidFill>
                  <a:srgbClr val="0D0D0D"/>
                </a:solidFill>
              </a:rPr>
              <a:t>The training loss for the generator- it decreases sharply at first, indicating rapid learning, and then stabilizes, demonstrating consistent performance as training progresses.</a:t>
            </a:r>
            <a:endParaRPr>
              <a:solidFill>
                <a:srgbClr val="0D0D0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3"/>
          <p:cNvPicPr preferRelativeResize="0"/>
          <p:nvPr/>
        </p:nvPicPr>
        <p:blipFill>
          <a:blip r:embed="rId3">
            <a:alphaModFix/>
          </a:blip>
          <a:stretch>
            <a:fillRect/>
          </a:stretch>
        </p:blipFill>
        <p:spPr>
          <a:xfrm>
            <a:off x="748776" y="1400250"/>
            <a:ext cx="7057149" cy="3492200"/>
          </a:xfrm>
          <a:prstGeom prst="rect">
            <a:avLst/>
          </a:prstGeom>
          <a:noFill/>
          <a:ln>
            <a:noFill/>
          </a:ln>
        </p:spPr>
      </p:pic>
      <p:sp>
        <p:nvSpPr>
          <p:cNvPr id="253" name="Google Shape;253;p33"/>
          <p:cNvSpPr txBox="1"/>
          <p:nvPr/>
        </p:nvSpPr>
        <p:spPr>
          <a:xfrm>
            <a:off x="1543500" y="481575"/>
            <a:ext cx="6068400" cy="8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w"/>
              <a:t>The MSE loss graph displays a rapid initial decline and reaches a plateau quickly, indicating the model's loss has stabilized and is converging as training continues.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4"/>
          <p:cNvPicPr preferRelativeResize="0"/>
          <p:nvPr/>
        </p:nvPicPr>
        <p:blipFill>
          <a:blip r:embed="rId3">
            <a:alphaModFix/>
          </a:blip>
          <a:stretch>
            <a:fillRect/>
          </a:stretch>
        </p:blipFill>
        <p:spPr>
          <a:xfrm>
            <a:off x="822151" y="1375526"/>
            <a:ext cx="7031851" cy="3437575"/>
          </a:xfrm>
          <a:prstGeom prst="rect">
            <a:avLst/>
          </a:prstGeom>
          <a:noFill/>
          <a:ln>
            <a:noFill/>
          </a:ln>
        </p:spPr>
      </p:pic>
      <p:sp>
        <p:nvSpPr>
          <p:cNvPr id="259" name="Google Shape;259;p34"/>
          <p:cNvSpPr txBox="1"/>
          <p:nvPr/>
        </p:nvSpPr>
        <p:spPr>
          <a:xfrm>
            <a:off x="1479300" y="343100"/>
            <a:ext cx="6132300" cy="9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w">
                <a:solidFill>
                  <a:srgbClr val="0D0D0D"/>
                </a:solidFill>
              </a:rPr>
              <a:t>The validation loss chart indicates a modest but consistent decrease, punctuated by occasional spikes, reflecting a stable yet imperfect learning trajectory.</a:t>
            </a:r>
            <a:endParaRPr>
              <a:solidFill>
                <a:srgbClr val="0D0D0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5"/>
          <p:cNvPicPr preferRelativeResize="0"/>
          <p:nvPr/>
        </p:nvPicPr>
        <p:blipFill rotWithShape="1">
          <a:blip r:embed="rId3">
            <a:alphaModFix/>
          </a:blip>
          <a:srcRect t="-9301" r="-1122"/>
          <a:stretch/>
        </p:blipFill>
        <p:spPr>
          <a:xfrm>
            <a:off x="1105750" y="1240650"/>
            <a:ext cx="6646875" cy="3565350"/>
          </a:xfrm>
          <a:prstGeom prst="rect">
            <a:avLst/>
          </a:prstGeom>
          <a:noFill/>
          <a:ln>
            <a:noFill/>
          </a:ln>
        </p:spPr>
      </p:pic>
      <p:sp>
        <p:nvSpPr>
          <p:cNvPr id="265" name="Google Shape;265;p35"/>
          <p:cNvSpPr txBox="1"/>
          <p:nvPr/>
        </p:nvSpPr>
        <p:spPr>
          <a:xfrm>
            <a:off x="1604250" y="311125"/>
            <a:ext cx="5935500" cy="8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w"/>
              <a:t>The PSNR graph shows slight variations within a narrow range, indicating that image quality, as measured by peak signal-to-noise ratio, is relatively stable throughout the epochs.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6"/>
          <p:cNvPicPr preferRelativeResize="0"/>
          <p:nvPr/>
        </p:nvPicPr>
        <p:blipFill>
          <a:blip r:embed="rId3">
            <a:alphaModFix/>
          </a:blip>
          <a:stretch>
            <a:fillRect/>
          </a:stretch>
        </p:blipFill>
        <p:spPr>
          <a:xfrm>
            <a:off x="837425" y="1436800"/>
            <a:ext cx="6744401" cy="3435850"/>
          </a:xfrm>
          <a:prstGeom prst="rect">
            <a:avLst/>
          </a:prstGeom>
          <a:noFill/>
          <a:ln>
            <a:noFill/>
          </a:ln>
        </p:spPr>
      </p:pic>
      <p:sp>
        <p:nvSpPr>
          <p:cNvPr id="271" name="Google Shape;271;p36"/>
          <p:cNvSpPr txBox="1"/>
          <p:nvPr/>
        </p:nvSpPr>
        <p:spPr>
          <a:xfrm>
            <a:off x="1403875" y="476300"/>
            <a:ext cx="6045900" cy="8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w">
                <a:solidFill>
                  <a:srgbClr val="0D0D0D"/>
                </a:solidFill>
              </a:rPr>
              <a:t>The MAE graph shows a decrease and then levels out, indicating the model’s predictions are gradually aligning closer to the actual values as training progresses.</a:t>
            </a:r>
            <a:endParaRPr>
              <a:solidFill>
                <a:srgbClr val="0D0D0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7"/>
          <p:cNvPicPr preferRelativeResize="0"/>
          <p:nvPr/>
        </p:nvPicPr>
        <p:blipFill rotWithShape="1">
          <a:blip r:embed="rId3">
            <a:alphaModFix/>
          </a:blip>
          <a:srcRect l="-970" t="-6970" r="970" b="6970"/>
          <a:stretch/>
        </p:blipFill>
        <p:spPr>
          <a:xfrm>
            <a:off x="592375" y="1385250"/>
            <a:ext cx="7241172" cy="3453650"/>
          </a:xfrm>
          <a:prstGeom prst="rect">
            <a:avLst/>
          </a:prstGeom>
          <a:noFill/>
          <a:ln>
            <a:noFill/>
          </a:ln>
        </p:spPr>
      </p:pic>
      <p:sp>
        <p:nvSpPr>
          <p:cNvPr id="277" name="Google Shape;277;p37"/>
          <p:cNvSpPr txBox="1"/>
          <p:nvPr/>
        </p:nvSpPr>
        <p:spPr>
          <a:xfrm>
            <a:off x="1425676" y="549850"/>
            <a:ext cx="6111000" cy="92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iw">
                <a:solidFill>
                  <a:srgbClr val="0D0D0D"/>
                </a:solidFill>
              </a:rPr>
              <a:t>The SSIM graph shows minor fluctuations, indicating a stable model performance in preserving image structures over the training epochs with slight adjustments.</a:t>
            </a:r>
            <a:endParaRPr>
              <a:solidFill>
                <a:srgbClr val="0D0D0D"/>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solidFill>
                  <a:srgbClr val="0D0D0D"/>
                </a:solidFill>
              </a:rPr>
              <a:t>Test Results GAN+MSE</a:t>
            </a:r>
            <a:endParaRPr>
              <a:solidFill>
                <a:srgbClr val="0D0D0D"/>
              </a:solidFill>
            </a:endParaRPr>
          </a:p>
        </p:txBody>
      </p:sp>
      <p:pic>
        <p:nvPicPr>
          <p:cNvPr id="283" name="Google Shape;283;p38"/>
          <p:cNvPicPr preferRelativeResize="0"/>
          <p:nvPr/>
        </p:nvPicPr>
        <p:blipFill>
          <a:blip r:embed="rId3">
            <a:alphaModFix/>
          </a:blip>
          <a:stretch>
            <a:fillRect/>
          </a:stretch>
        </p:blipFill>
        <p:spPr>
          <a:xfrm>
            <a:off x="1491600" y="1025375"/>
            <a:ext cx="5781724" cy="1822800"/>
          </a:xfrm>
          <a:prstGeom prst="rect">
            <a:avLst/>
          </a:prstGeom>
          <a:noFill/>
          <a:ln>
            <a:noFill/>
          </a:ln>
        </p:spPr>
      </p:pic>
      <p:pic>
        <p:nvPicPr>
          <p:cNvPr id="284" name="Google Shape;284;p38"/>
          <p:cNvPicPr preferRelativeResize="0"/>
          <p:nvPr/>
        </p:nvPicPr>
        <p:blipFill>
          <a:blip r:embed="rId4">
            <a:alphaModFix/>
          </a:blip>
          <a:stretch>
            <a:fillRect/>
          </a:stretch>
        </p:blipFill>
        <p:spPr>
          <a:xfrm>
            <a:off x="1459950" y="2966278"/>
            <a:ext cx="5813374" cy="19183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w" sz="1900" dirty="0">
                <a:solidFill>
                  <a:srgbClr val="0D0D0D"/>
                </a:solidFill>
                <a:highlight>
                  <a:srgbClr val="FFFFFF"/>
                </a:highlight>
                <a:latin typeface="Arial"/>
                <a:ea typeface="Arial"/>
                <a:cs typeface="Arial"/>
                <a:sym typeface="Arial"/>
              </a:rPr>
              <a:t>Introduction</a:t>
            </a:r>
            <a:endParaRPr sz="2300" dirty="0"/>
          </a:p>
        </p:txBody>
      </p:sp>
      <p:sp>
        <p:nvSpPr>
          <p:cNvPr id="79" name="Google Shape;79;p15"/>
          <p:cNvSpPr txBox="1">
            <a:spLocks noGrp="1"/>
          </p:cNvSpPr>
          <p:nvPr>
            <p:ph type="body" idx="1"/>
          </p:nvPr>
        </p:nvSpPr>
        <p:spPr>
          <a:xfrm>
            <a:off x="378725" y="1874225"/>
            <a:ext cx="8520600" cy="330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iw" dirty="0">
                <a:solidFill>
                  <a:srgbClr val="0D0D0D"/>
                </a:solidFill>
                <a:highlight>
                  <a:srgbClr val="FFFFFF"/>
                </a:highlight>
                <a:latin typeface="Arial"/>
                <a:ea typeface="Arial"/>
                <a:cs typeface="Arial"/>
                <a:sym typeface="Arial"/>
              </a:rPr>
              <a:t>Our project focuses on colorizing grayscale images. To achieve this, we experimented with training different U-Net models using Generative Adversarial Networks (GANs). We trained each model with our dataset to see how well they could add color to the images.</a:t>
            </a:r>
            <a:br>
              <a:rPr lang="iw" dirty="0">
                <a:solidFill>
                  <a:srgbClr val="0D0D0D"/>
                </a:solidFill>
                <a:highlight>
                  <a:srgbClr val="FFFFFF"/>
                </a:highlight>
                <a:latin typeface="Arial"/>
                <a:ea typeface="Arial"/>
                <a:cs typeface="Arial"/>
                <a:sym typeface="Arial"/>
              </a:rPr>
            </a:br>
            <a:endParaRPr dirty="0">
              <a:solidFill>
                <a:srgbClr val="0D0D0D"/>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br>
              <a:rPr lang="iw" sz="1700" dirty="0">
                <a:solidFill>
                  <a:srgbClr val="0D0D0D"/>
                </a:solidFill>
                <a:highlight>
                  <a:srgbClr val="FFFFFF"/>
                </a:highlight>
                <a:latin typeface="Arial"/>
                <a:ea typeface="Arial"/>
                <a:cs typeface="Arial"/>
                <a:sym typeface="Arial"/>
              </a:rPr>
            </a:br>
            <a:endParaRPr sz="1700" dirty="0">
              <a:solidFill>
                <a:srgbClr val="0D0D0D"/>
              </a:solidFill>
              <a:highlight>
                <a:srgbClr val="FFFFFF"/>
              </a:highlight>
              <a:latin typeface="Arial"/>
              <a:ea typeface="Arial"/>
              <a:cs typeface="Arial"/>
              <a:sym typeface="Arial"/>
            </a:endParaRPr>
          </a:p>
          <a:p>
            <a:pPr marL="0" lvl="0" indent="0" algn="l" rtl="0">
              <a:spcBef>
                <a:spcPts val="1200"/>
              </a:spcBef>
              <a:spcAft>
                <a:spcPts val="1200"/>
              </a:spcAft>
              <a:buNone/>
            </a:pPr>
            <a:endParaRPr sz="1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9"/>
          <p:cNvPicPr preferRelativeResize="0"/>
          <p:nvPr/>
        </p:nvPicPr>
        <p:blipFill>
          <a:blip r:embed="rId3">
            <a:alphaModFix/>
          </a:blip>
          <a:stretch>
            <a:fillRect/>
          </a:stretch>
        </p:blipFill>
        <p:spPr>
          <a:xfrm>
            <a:off x="1026050" y="376100"/>
            <a:ext cx="6808800" cy="2195650"/>
          </a:xfrm>
          <a:prstGeom prst="rect">
            <a:avLst/>
          </a:prstGeom>
          <a:noFill/>
          <a:ln>
            <a:noFill/>
          </a:ln>
        </p:spPr>
      </p:pic>
      <p:pic>
        <p:nvPicPr>
          <p:cNvPr id="290" name="Google Shape;290;p39"/>
          <p:cNvPicPr preferRelativeResize="0"/>
          <p:nvPr/>
        </p:nvPicPr>
        <p:blipFill>
          <a:blip r:embed="rId4">
            <a:alphaModFix/>
          </a:blip>
          <a:stretch>
            <a:fillRect/>
          </a:stretch>
        </p:blipFill>
        <p:spPr>
          <a:xfrm>
            <a:off x="872525" y="2571750"/>
            <a:ext cx="6962320" cy="2224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40"/>
          <p:cNvPicPr preferRelativeResize="0"/>
          <p:nvPr/>
        </p:nvPicPr>
        <p:blipFill>
          <a:blip r:embed="rId3">
            <a:alphaModFix/>
          </a:blip>
          <a:stretch>
            <a:fillRect/>
          </a:stretch>
        </p:blipFill>
        <p:spPr>
          <a:xfrm>
            <a:off x="823275" y="2447500"/>
            <a:ext cx="7053951" cy="2261400"/>
          </a:xfrm>
          <a:prstGeom prst="rect">
            <a:avLst/>
          </a:prstGeom>
          <a:noFill/>
          <a:ln>
            <a:noFill/>
          </a:ln>
        </p:spPr>
      </p:pic>
      <p:pic>
        <p:nvPicPr>
          <p:cNvPr id="296" name="Google Shape;296;p40"/>
          <p:cNvPicPr preferRelativeResize="0"/>
          <p:nvPr/>
        </p:nvPicPr>
        <p:blipFill>
          <a:blip r:embed="rId4">
            <a:alphaModFix/>
          </a:blip>
          <a:stretch>
            <a:fillRect/>
          </a:stretch>
        </p:blipFill>
        <p:spPr>
          <a:xfrm>
            <a:off x="823275" y="51225"/>
            <a:ext cx="7005173" cy="2261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1"/>
          <p:cNvPicPr preferRelativeResize="0"/>
          <p:nvPr/>
        </p:nvPicPr>
        <p:blipFill>
          <a:blip r:embed="rId3">
            <a:alphaModFix/>
          </a:blip>
          <a:stretch>
            <a:fillRect/>
          </a:stretch>
        </p:blipFill>
        <p:spPr>
          <a:xfrm>
            <a:off x="761926" y="183700"/>
            <a:ext cx="7453851" cy="2388050"/>
          </a:xfrm>
          <a:prstGeom prst="rect">
            <a:avLst/>
          </a:prstGeom>
          <a:noFill/>
          <a:ln>
            <a:noFill/>
          </a:ln>
        </p:spPr>
      </p:pic>
      <p:pic>
        <p:nvPicPr>
          <p:cNvPr id="302" name="Google Shape;302;p41"/>
          <p:cNvPicPr preferRelativeResize="0"/>
          <p:nvPr/>
        </p:nvPicPr>
        <p:blipFill>
          <a:blip r:embed="rId4">
            <a:alphaModFix/>
          </a:blip>
          <a:stretch>
            <a:fillRect/>
          </a:stretch>
        </p:blipFill>
        <p:spPr>
          <a:xfrm>
            <a:off x="797725" y="2533418"/>
            <a:ext cx="7418050" cy="24257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solidFill>
                  <a:srgbClr val="0D0D0D"/>
                </a:solidFill>
              </a:rPr>
              <a:t>Transformation to L1</a:t>
            </a:r>
            <a:endParaRPr>
              <a:solidFill>
                <a:srgbClr val="0D0D0D"/>
              </a:solidFill>
            </a:endParaRPr>
          </a:p>
        </p:txBody>
      </p:sp>
      <p:sp>
        <p:nvSpPr>
          <p:cNvPr id="308" name="Google Shape;308;p42"/>
          <p:cNvSpPr txBox="1">
            <a:spLocks noGrp="1"/>
          </p:cNvSpPr>
          <p:nvPr>
            <p:ph type="body" idx="1"/>
          </p:nvPr>
        </p:nvSpPr>
        <p:spPr>
          <a:xfrm flipH="1">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w" dirty="0">
                <a:solidFill>
                  <a:srgbClr val="0D0D0D"/>
                </a:solidFill>
                <a:highlight>
                  <a:srgbClr val="FFFFFF"/>
                </a:highlight>
                <a:latin typeface="Arial"/>
                <a:ea typeface="Arial"/>
                <a:cs typeface="Arial"/>
                <a:sym typeface="Arial"/>
              </a:rPr>
              <a:t>We were not satisfied with the initial results, so we searched the internet for ways to improve them. We found that using the L1 loss function instead of MSE can lead to better outcomes because it makes the images sharper and clearer </a:t>
            </a:r>
            <a:r>
              <a:rPr lang="en-US" dirty="0">
                <a:solidFill>
                  <a:srgbClr val="0D0D0D"/>
                </a:solidFill>
                <a:highlight>
                  <a:srgbClr val="FFFFFF"/>
                </a:highlight>
                <a:latin typeface="Arial"/>
                <a:ea typeface="Arial"/>
                <a:cs typeface="Arial"/>
                <a:sym typeface="Arial"/>
              </a:rPr>
              <a:t>L1 loss tends to produce sharper images compared to MSE loss..</a:t>
            </a:r>
            <a:endParaRPr dirty="0">
              <a:solidFill>
                <a:srgbClr val="000000"/>
              </a:solidFill>
              <a:highlight>
                <a:srgbClr val="FFFFFF"/>
              </a:highlight>
              <a:latin typeface="Arial"/>
              <a:ea typeface="Arial"/>
              <a:cs typeface="Arial"/>
              <a:sym typeface="Arial"/>
            </a:endParaRPr>
          </a:p>
          <a:p>
            <a:pPr marL="0" lvl="0" indent="0" algn="l" rtl="0">
              <a:spcBef>
                <a:spcPts val="1200"/>
              </a:spcBef>
              <a:spcAft>
                <a:spcPts val="1200"/>
              </a:spcAft>
              <a:buNone/>
            </a:pPr>
            <a:endParaRPr dirty="0">
              <a:solidFill>
                <a:srgbClr val="0D0D0D"/>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lnSpc>
                <a:spcPct val="160000"/>
              </a:lnSpc>
              <a:spcBef>
                <a:spcPts val="1400"/>
              </a:spcBef>
              <a:spcAft>
                <a:spcPts val="0"/>
              </a:spcAft>
              <a:buSzPts val="990"/>
              <a:buNone/>
            </a:pPr>
            <a:r>
              <a:rPr lang="iw" sz="1685">
                <a:solidFill>
                  <a:srgbClr val="0D0D0D"/>
                </a:solidFill>
                <a:highlight>
                  <a:srgbClr val="FFFFFF"/>
                </a:highlight>
                <a:latin typeface="Arial"/>
                <a:ea typeface="Arial"/>
                <a:cs typeface="Arial"/>
                <a:sym typeface="Arial"/>
              </a:rPr>
              <a:t>Advantages of Using L1 Loss in Image Colorization:</a:t>
            </a:r>
            <a:endParaRPr sz="1685">
              <a:solidFill>
                <a:srgbClr val="0D0D0D"/>
              </a:solidFill>
              <a:highlight>
                <a:srgbClr val="FFFFFF"/>
              </a:highlight>
              <a:latin typeface="Arial"/>
              <a:ea typeface="Arial"/>
              <a:cs typeface="Arial"/>
              <a:sym typeface="Arial"/>
            </a:endParaRPr>
          </a:p>
          <a:p>
            <a:pPr marL="0" lvl="0" indent="0" algn="l" rtl="0">
              <a:spcBef>
                <a:spcPts val="400"/>
              </a:spcBef>
              <a:spcAft>
                <a:spcPts val="0"/>
              </a:spcAft>
              <a:buSzPts val="990"/>
              <a:buNone/>
            </a:pPr>
            <a:endParaRPr sz="1685">
              <a:solidFill>
                <a:srgbClr val="0D0D0D"/>
              </a:solidFill>
              <a:highlight>
                <a:srgbClr val="FFFFFF"/>
              </a:highlight>
              <a:latin typeface="Arial"/>
              <a:ea typeface="Arial"/>
              <a:cs typeface="Arial"/>
              <a:sym typeface="Arial"/>
            </a:endParaRPr>
          </a:p>
        </p:txBody>
      </p:sp>
      <p:sp>
        <p:nvSpPr>
          <p:cNvPr id="314" name="Google Shape;314;p43" descr="anomalies&#10;&#1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D0D0D"/>
              </a:buClr>
              <a:buSzPts val="1400"/>
              <a:buFont typeface="Arial"/>
              <a:buChar char="●"/>
            </a:pPr>
            <a:r>
              <a:rPr lang="en-US" sz="1400" b="1" dirty="0">
                <a:solidFill>
                  <a:srgbClr val="0D0D0D"/>
                </a:solidFill>
                <a:highlight>
                  <a:srgbClr val="FFFFFF"/>
                </a:highlight>
                <a:latin typeface="Arial"/>
                <a:ea typeface="Arial"/>
                <a:cs typeface="Arial"/>
                <a:sym typeface="Arial"/>
              </a:rPr>
              <a:t>Less Blurring: </a:t>
            </a:r>
            <a:r>
              <a:rPr lang="en-US" sz="1400" dirty="0">
                <a:solidFill>
                  <a:srgbClr val="0D0D0D"/>
                </a:solidFill>
                <a:highlight>
                  <a:srgbClr val="FFFFFF"/>
                </a:highlight>
                <a:latin typeface="Arial"/>
                <a:ea typeface="Arial"/>
                <a:cs typeface="Arial"/>
                <a:sym typeface="Arial"/>
              </a:rPr>
              <a:t>L1 loss tends to produce sharper images compared to MSE loss. This is because L1 loss penalizes large errors linearly, while MSE loss penalizes them quadratically. As a result, L1 loss encourages the generator to produce pixel values closer to the ground truth, leading to less blurring in the generated images.</a:t>
            </a:r>
          </a:p>
          <a:p>
            <a:pPr marL="457200" lvl="0" indent="-317500" algn="l" rtl="0">
              <a:spcBef>
                <a:spcPts val="0"/>
              </a:spcBef>
              <a:spcAft>
                <a:spcPts val="0"/>
              </a:spcAft>
              <a:buClr>
                <a:srgbClr val="0D0D0D"/>
              </a:buClr>
              <a:buSzPts val="1400"/>
              <a:buFont typeface="Arial"/>
              <a:buChar char="●"/>
            </a:pPr>
            <a:r>
              <a:rPr lang="en-US" sz="1400" b="1" dirty="0">
                <a:solidFill>
                  <a:srgbClr val="0D0D0D"/>
                </a:solidFill>
                <a:highlight>
                  <a:srgbClr val="FFFFFF"/>
                </a:highlight>
                <a:latin typeface="Arial"/>
                <a:ea typeface="Arial"/>
                <a:cs typeface="Arial"/>
                <a:sym typeface="Arial"/>
              </a:rPr>
              <a:t>Robustness to Outliers: </a:t>
            </a:r>
            <a:r>
              <a:rPr lang="en-US" sz="1400" dirty="0">
                <a:solidFill>
                  <a:srgbClr val="0D0D0D"/>
                </a:solidFill>
                <a:highlight>
                  <a:srgbClr val="FFFFFF"/>
                </a:highlight>
                <a:latin typeface="Arial"/>
                <a:ea typeface="Arial"/>
                <a:cs typeface="Arial"/>
                <a:sym typeface="Arial"/>
              </a:rPr>
              <a:t>L1 loss is less sensitive to outliers compared to MSE loss. Since L1 loss calculates the absolute differences between pixel values, it is less influenced by extreme outliers in the data. </a:t>
            </a:r>
          </a:p>
          <a:p>
            <a:pPr marL="457200" lvl="0" indent="-317500" algn="l" rtl="0">
              <a:spcBef>
                <a:spcPts val="0"/>
              </a:spcBef>
              <a:spcAft>
                <a:spcPts val="0"/>
              </a:spcAft>
              <a:buClr>
                <a:srgbClr val="0D0D0D"/>
              </a:buClr>
              <a:buSzPts val="1400"/>
              <a:buFont typeface="Arial"/>
              <a:buChar char="●"/>
            </a:pPr>
            <a:r>
              <a:rPr lang="iw" sz="1400" b="1" dirty="0">
                <a:solidFill>
                  <a:srgbClr val="0D0D0D"/>
                </a:solidFill>
                <a:highlight>
                  <a:srgbClr val="FFFFFF"/>
                </a:highlight>
                <a:latin typeface="Arial"/>
                <a:ea typeface="Arial"/>
                <a:cs typeface="Arial"/>
                <a:sym typeface="Arial"/>
              </a:rPr>
              <a:t>Simplicity and Efficiency:</a:t>
            </a:r>
            <a:r>
              <a:rPr lang="iw" sz="1400" dirty="0">
                <a:solidFill>
                  <a:srgbClr val="0D0D0D"/>
                </a:solidFill>
                <a:highlight>
                  <a:srgbClr val="FFFFFF"/>
                </a:highlight>
                <a:latin typeface="Arial"/>
                <a:ea typeface="Arial"/>
                <a:cs typeface="Arial"/>
                <a:sym typeface="Arial"/>
              </a:rPr>
              <a:t> L1 loss is computationally simpler and often faster to calculate than more complex loss functions. This simplicity makes it a popular choice for real-time applications and systems with limited computational resources.</a:t>
            </a:r>
            <a:endParaRPr sz="1400" dirty="0">
              <a:solidFill>
                <a:srgbClr val="0D0D0D"/>
              </a:solidFill>
              <a:highlight>
                <a:srgbClr val="FFFFFF"/>
              </a:highlight>
              <a:latin typeface="Arial"/>
              <a:ea typeface="Arial"/>
              <a:cs typeface="Arial"/>
              <a:sym typeface="Arial"/>
            </a:endParaRPr>
          </a:p>
          <a:p>
            <a:pPr marL="0" lvl="0" indent="0" algn="l" rtl="0">
              <a:spcBef>
                <a:spcPts val="1500"/>
              </a:spcBef>
              <a:spcAft>
                <a:spcPts val="1200"/>
              </a:spcAft>
              <a:buNone/>
            </a:pPr>
            <a:endParaRPr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w" sz="3200">
                <a:solidFill>
                  <a:srgbClr val="000000"/>
                </a:solidFill>
                <a:latin typeface="Arial"/>
                <a:ea typeface="Arial"/>
                <a:cs typeface="Arial"/>
                <a:sym typeface="Arial"/>
              </a:rPr>
              <a:t>GAN + L1</a:t>
            </a:r>
            <a:endParaRPr sz="3200">
              <a:solidFill>
                <a:srgbClr val="000000"/>
              </a:solidFill>
              <a:latin typeface="Arial"/>
              <a:ea typeface="Arial"/>
              <a:cs typeface="Arial"/>
              <a:sym typeface="Arial"/>
            </a:endParaRPr>
          </a:p>
        </p:txBody>
      </p:sp>
      <p:sp>
        <p:nvSpPr>
          <p:cNvPr id="327" name="Google Shape;327;p45"/>
          <p:cNvSpPr txBox="1">
            <a:spLocks noGrp="1"/>
          </p:cNvSpPr>
          <p:nvPr>
            <p:ph type="body" idx="1"/>
          </p:nvPr>
        </p:nvSpPr>
        <p:spPr>
          <a:xfrm>
            <a:off x="311700" y="1276975"/>
            <a:ext cx="8520600" cy="3302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D0D0D"/>
              </a:buClr>
              <a:buSzPts val="1400"/>
              <a:buFont typeface="Arial"/>
              <a:buChar char="●"/>
            </a:pPr>
            <a:r>
              <a:rPr lang="iw" sz="1400">
                <a:solidFill>
                  <a:srgbClr val="000000"/>
                </a:solidFill>
                <a:latin typeface="Arial"/>
                <a:ea typeface="Arial"/>
                <a:cs typeface="Arial"/>
                <a:sym typeface="Arial"/>
              </a:rPr>
              <a:t>The Generator Loss was a linear combination of an L1 Loss and a GAN loss which was calculated using the discriminator.</a:t>
            </a:r>
            <a:endParaRPr sz="1400" b="1">
              <a:solidFill>
                <a:srgbClr val="0D0D0D"/>
              </a:solidFill>
              <a:highlight>
                <a:schemeClr val="lt1"/>
              </a:highlight>
              <a:latin typeface="Arial"/>
              <a:ea typeface="Arial"/>
              <a:cs typeface="Arial"/>
              <a:sym typeface="Arial"/>
            </a:endParaRPr>
          </a:p>
          <a:p>
            <a:pPr marL="457200" lvl="0" indent="-317500" algn="l" rtl="0">
              <a:spcBef>
                <a:spcPts val="0"/>
              </a:spcBef>
              <a:spcAft>
                <a:spcPts val="0"/>
              </a:spcAft>
              <a:buClr>
                <a:srgbClr val="0D0D0D"/>
              </a:buClr>
              <a:buSzPts val="1400"/>
              <a:buFont typeface="Arial"/>
              <a:buChar char="●"/>
            </a:pPr>
            <a:r>
              <a:rPr lang="iw" sz="1400">
                <a:solidFill>
                  <a:srgbClr val="000000"/>
                </a:solidFill>
                <a:latin typeface="Arial"/>
                <a:ea typeface="Arial"/>
                <a:cs typeface="Arial"/>
                <a:sym typeface="Arial"/>
              </a:rPr>
              <a:t> In each epoch we trained the Generator and the discriminator.</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D0D0D"/>
              </a:buClr>
              <a:buSzPts val="1400"/>
              <a:buFont typeface="Arial"/>
              <a:buChar char="●"/>
            </a:pPr>
            <a:r>
              <a:rPr lang="iw" sz="1400">
                <a:solidFill>
                  <a:srgbClr val="000000"/>
                </a:solidFill>
                <a:latin typeface="Arial"/>
                <a:ea typeface="Arial"/>
                <a:cs typeface="Arial"/>
                <a:sym typeface="Arial"/>
              </a:rPr>
              <a:t>The L1 loss (also known as Mean Absolute Error, MAE) in images measures the average of the absolute differences between predicted and actual pixel values:</a:t>
            </a:r>
            <a:endParaRPr sz="1400">
              <a:solidFill>
                <a:srgbClr val="000000"/>
              </a:solidFill>
              <a:latin typeface="Arial"/>
              <a:ea typeface="Arial"/>
              <a:cs typeface="Arial"/>
              <a:sym typeface="Arial"/>
            </a:endParaRPr>
          </a:p>
          <a:p>
            <a:pPr marL="457200" lvl="0" indent="0" algn="l" rtl="0">
              <a:spcBef>
                <a:spcPts val="1200"/>
              </a:spcBef>
              <a:spcAft>
                <a:spcPts val="0"/>
              </a:spcAft>
              <a:buNone/>
            </a:pPr>
            <a:r>
              <a:rPr lang="iw" sz="1400">
                <a:solidFill>
                  <a:srgbClr val="000000"/>
                </a:solidFill>
                <a:latin typeface="Arial"/>
                <a:ea typeface="Arial"/>
                <a:cs typeface="Arial"/>
                <a:sym typeface="Arial"/>
              </a:rPr>
              <a:t>Here,     is the actual pixel value,    is the predicted pixel value, and    is the total number of pixels. Lower L1 loss indicates a more accurate prediction.</a:t>
            </a:r>
            <a:endParaRPr sz="1400">
              <a:solidFill>
                <a:srgbClr val="000000"/>
              </a:solidFill>
              <a:latin typeface="Arial"/>
              <a:ea typeface="Arial"/>
              <a:cs typeface="Arial"/>
              <a:sym typeface="Arial"/>
            </a:endParaRPr>
          </a:p>
          <a:p>
            <a:pPr marL="457200" lvl="0" indent="0" algn="l" rtl="0">
              <a:spcBef>
                <a:spcPts val="1200"/>
              </a:spcBef>
              <a:spcAft>
                <a:spcPts val="1200"/>
              </a:spcAft>
              <a:buNone/>
            </a:pPr>
            <a:endParaRPr sz="1400">
              <a:solidFill>
                <a:srgbClr val="000000"/>
              </a:solidFill>
              <a:latin typeface="Arial"/>
              <a:ea typeface="Arial"/>
              <a:cs typeface="Arial"/>
              <a:sym typeface="Arial"/>
            </a:endParaRPr>
          </a:p>
        </p:txBody>
      </p:sp>
      <p:pic>
        <p:nvPicPr>
          <p:cNvPr id="328" name="Google Shape;328;p45"/>
          <p:cNvPicPr preferRelativeResize="0"/>
          <p:nvPr/>
        </p:nvPicPr>
        <p:blipFill>
          <a:blip r:embed="rId3">
            <a:alphaModFix/>
          </a:blip>
          <a:stretch>
            <a:fillRect/>
          </a:stretch>
        </p:blipFill>
        <p:spPr>
          <a:xfrm>
            <a:off x="1089525" y="3368650"/>
            <a:ext cx="1412675" cy="521800"/>
          </a:xfrm>
          <a:prstGeom prst="rect">
            <a:avLst/>
          </a:prstGeom>
          <a:noFill/>
          <a:ln>
            <a:noFill/>
          </a:ln>
        </p:spPr>
      </p:pic>
      <p:pic>
        <p:nvPicPr>
          <p:cNvPr id="329" name="Google Shape;329;p45"/>
          <p:cNvPicPr preferRelativeResize="0"/>
          <p:nvPr/>
        </p:nvPicPr>
        <p:blipFill>
          <a:blip r:embed="rId4">
            <a:alphaModFix/>
          </a:blip>
          <a:stretch>
            <a:fillRect/>
          </a:stretch>
        </p:blipFill>
        <p:spPr>
          <a:xfrm>
            <a:off x="663126" y="4017450"/>
            <a:ext cx="7584049" cy="746225"/>
          </a:xfrm>
          <a:prstGeom prst="rect">
            <a:avLst/>
          </a:prstGeom>
          <a:noFill/>
          <a:ln>
            <a:noFill/>
          </a:ln>
        </p:spPr>
      </p:pic>
      <p:pic>
        <p:nvPicPr>
          <p:cNvPr id="330" name="Google Shape;330;p45"/>
          <p:cNvPicPr preferRelativeResize="0"/>
          <p:nvPr/>
        </p:nvPicPr>
        <p:blipFill>
          <a:blip r:embed="rId5">
            <a:alphaModFix/>
          </a:blip>
          <a:stretch>
            <a:fillRect/>
          </a:stretch>
        </p:blipFill>
        <p:spPr>
          <a:xfrm>
            <a:off x="5972125" y="2314150"/>
            <a:ext cx="1819400" cy="351650"/>
          </a:xfrm>
          <a:prstGeom prst="rect">
            <a:avLst/>
          </a:prstGeom>
          <a:noFill/>
          <a:ln>
            <a:noFill/>
          </a:ln>
        </p:spPr>
      </p:pic>
      <p:pic>
        <p:nvPicPr>
          <p:cNvPr id="331" name="Google Shape;331;p45"/>
          <p:cNvPicPr preferRelativeResize="0"/>
          <p:nvPr/>
        </p:nvPicPr>
        <p:blipFill>
          <a:blip r:embed="rId6">
            <a:alphaModFix/>
          </a:blip>
          <a:stretch>
            <a:fillRect/>
          </a:stretch>
        </p:blipFill>
        <p:spPr>
          <a:xfrm>
            <a:off x="1302500" y="2735023"/>
            <a:ext cx="188625" cy="233550"/>
          </a:xfrm>
          <a:prstGeom prst="rect">
            <a:avLst/>
          </a:prstGeom>
          <a:noFill/>
          <a:ln>
            <a:noFill/>
          </a:ln>
        </p:spPr>
      </p:pic>
      <p:pic>
        <p:nvPicPr>
          <p:cNvPr id="332" name="Google Shape;332;p45"/>
          <p:cNvPicPr preferRelativeResize="0"/>
          <p:nvPr/>
        </p:nvPicPr>
        <p:blipFill>
          <a:blip r:embed="rId7">
            <a:alphaModFix/>
          </a:blip>
          <a:stretch>
            <a:fillRect/>
          </a:stretch>
        </p:blipFill>
        <p:spPr>
          <a:xfrm>
            <a:off x="3432325" y="2735025"/>
            <a:ext cx="164347" cy="233550"/>
          </a:xfrm>
          <a:prstGeom prst="rect">
            <a:avLst/>
          </a:prstGeom>
          <a:noFill/>
          <a:ln>
            <a:noFill/>
          </a:ln>
        </p:spPr>
      </p:pic>
      <p:pic>
        <p:nvPicPr>
          <p:cNvPr id="333" name="Google Shape;333;p45"/>
          <p:cNvPicPr preferRelativeResize="0"/>
          <p:nvPr/>
        </p:nvPicPr>
        <p:blipFill>
          <a:blip r:embed="rId8">
            <a:alphaModFix/>
          </a:blip>
          <a:stretch>
            <a:fillRect/>
          </a:stretch>
        </p:blipFill>
        <p:spPr>
          <a:xfrm>
            <a:off x="6137200" y="2744325"/>
            <a:ext cx="164350" cy="241058"/>
          </a:xfrm>
          <a:prstGeom prst="rect">
            <a:avLst/>
          </a:prstGeom>
          <a:noFill/>
          <a:ln>
            <a:noFill/>
          </a:ln>
        </p:spPr>
      </p:pic>
      <p:pic>
        <p:nvPicPr>
          <p:cNvPr id="334" name="Google Shape;334;p45"/>
          <p:cNvPicPr preferRelativeResize="0"/>
          <p:nvPr/>
        </p:nvPicPr>
        <p:blipFill>
          <a:blip r:embed="rId9">
            <a:alphaModFix/>
          </a:blip>
          <a:stretch>
            <a:fillRect/>
          </a:stretch>
        </p:blipFill>
        <p:spPr>
          <a:xfrm>
            <a:off x="3929827" y="3338100"/>
            <a:ext cx="2869900" cy="521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281625" y="386175"/>
            <a:ext cx="8232900" cy="6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iw" sz="2940">
                <a:solidFill>
                  <a:srgbClr val="0D0D0D"/>
                </a:solidFill>
              </a:rPr>
              <a:t>GAN + L1 GRAPHS</a:t>
            </a:r>
            <a:endParaRPr sz="2940">
              <a:solidFill>
                <a:srgbClr val="0D0D0D"/>
              </a:solidFill>
            </a:endParaRPr>
          </a:p>
        </p:txBody>
      </p:sp>
      <p:pic>
        <p:nvPicPr>
          <p:cNvPr id="340" name="Google Shape;340;p46"/>
          <p:cNvPicPr preferRelativeResize="0"/>
          <p:nvPr/>
        </p:nvPicPr>
        <p:blipFill>
          <a:blip r:embed="rId3">
            <a:alphaModFix/>
          </a:blip>
          <a:stretch>
            <a:fillRect/>
          </a:stretch>
        </p:blipFill>
        <p:spPr>
          <a:xfrm>
            <a:off x="613150" y="1583300"/>
            <a:ext cx="6661850" cy="3449900"/>
          </a:xfrm>
          <a:prstGeom prst="rect">
            <a:avLst/>
          </a:prstGeom>
          <a:noFill/>
          <a:ln>
            <a:noFill/>
          </a:ln>
        </p:spPr>
      </p:pic>
      <p:sp>
        <p:nvSpPr>
          <p:cNvPr id="341" name="Google Shape;341;p46"/>
          <p:cNvSpPr txBox="1"/>
          <p:nvPr/>
        </p:nvSpPr>
        <p:spPr>
          <a:xfrm>
            <a:off x="1245500" y="1044975"/>
            <a:ext cx="5725200" cy="707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200"/>
              </a:spcAft>
              <a:buNone/>
            </a:pPr>
            <a:r>
              <a:rPr lang="iw">
                <a:solidFill>
                  <a:srgbClr val="0D0D0D"/>
                </a:solidFill>
                <a:highlight>
                  <a:schemeClr val="lt1"/>
                </a:highlight>
              </a:rPr>
              <a:t>The discriminator’s training loss graph features a downward trend with noticeable variability across epochs.</a:t>
            </a:r>
            <a:endParaRPr sz="1800">
              <a:solidFill>
                <a:schemeClr val="dk2"/>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7"/>
          <p:cNvPicPr preferRelativeResize="0"/>
          <p:nvPr/>
        </p:nvPicPr>
        <p:blipFill>
          <a:blip r:embed="rId3">
            <a:alphaModFix/>
          </a:blip>
          <a:stretch>
            <a:fillRect/>
          </a:stretch>
        </p:blipFill>
        <p:spPr>
          <a:xfrm>
            <a:off x="899825" y="1478600"/>
            <a:ext cx="6678750" cy="3363575"/>
          </a:xfrm>
          <a:prstGeom prst="rect">
            <a:avLst/>
          </a:prstGeom>
          <a:noFill/>
          <a:ln>
            <a:noFill/>
          </a:ln>
        </p:spPr>
      </p:pic>
      <p:sp>
        <p:nvSpPr>
          <p:cNvPr id="347" name="Google Shape;347;p47"/>
          <p:cNvSpPr txBox="1"/>
          <p:nvPr/>
        </p:nvSpPr>
        <p:spPr>
          <a:xfrm>
            <a:off x="1436000" y="433375"/>
            <a:ext cx="6142500" cy="960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200"/>
              </a:spcAft>
              <a:buNone/>
            </a:pPr>
            <a:r>
              <a:rPr lang="iw">
                <a:solidFill>
                  <a:srgbClr val="0D0D0D"/>
                </a:solidFill>
                <a:highlight>
                  <a:schemeClr val="lt1"/>
                </a:highlight>
              </a:rPr>
              <a:t>The generator's training loss graph indicates a steep initial decline, followed by a plateau, which suggests an early rapid learning phase that stabilizes as training progresses.</a:t>
            </a:r>
            <a:endParaRPr>
              <a:solidFill>
                <a:srgbClr val="0D0D0D"/>
              </a:solidFill>
              <a:highlight>
                <a:schemeClr val="lt1"/>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8"/>
          <p:cNvPicPr preferRelativeResize="0"/>
          <p:nvPr/>
        </p:nvPicPr>
        <p:blipFill>
          <a:blip r:embed="rId3">
            <a:alphaModFix/>
          </a:blip>
          <a:stretch>
            <a:fillRect/>
          </a:stretch>
        </p:blipFill>
        <p:spPr>
          <a:xfrm>
            <a:off x="711250" y="1452575"/>
            <a:ext cx="7058025" cy="3436300"/>
          </a:xfrm>
          <a:prstGeom prst="rect">
            <a:avLst/>
          </a:prstGeom>
          <a:noFill/>
          <a:ln>
            <a:noFill/>
          </a:ln>
        </p:spPr>
      </p:pic>
      <p:sp>
        <p:nvSpPr>
          <p:cNvPr id="353" name="Google Shape;353;p48"/>
          <p:cNvSpPr txBox="1"/>
          <p:nvPr/>
        </p:nvSpPr>
        <p:spPr>
          <a:xfrm>
            <a:off x="1252075" y="452175"/>
            <a:ext cx="6517200" cy="852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200"/>
              </a:spcAft>
              <a:buNone/>
            </a:pPr>
            <a:r>
              <a:rPr lang="iw">
                <a:solidFill>
                  <a:srgbClr val="0D0D0D"/>
                </a:solidFill>
                <a:highlight>
                  <a:schemeClr val="lt1"/>
                </a:highlight>
              </a:rPr>
              <a:t>The MSE loss chart demonstrates a quick initial drop and then steadies, hinting at the model’s stabilizing performance.</a:t>
            </a:r>
            <a:endParaRPr sz="1800">
              <a:solidFill>
                <a:schemeClr val="dk2"/>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49"/>
          <p:cNvPicPr preferRelativeResize="0"/>
          <p:nvPr/>
        </p:nvPicPr>
        <p:blipFill>
          <a:blip r:embed="rId3">
            <a:alphaModFix/>
          </a:blip>
          <a:stretch>
            <a:fillRect/>
          </a:stretch>
        </p:blipFill>
        <p:spPr>
          <a:xfrm>
            <a:off x="550900" y="1305650"/>
            <a:ext cx="7237649" cy="3599550"/>
          </a:xfrm>
          <a:prstGeom prst="rect">
            <a:avLst/>
          </a:prstGeom>
          <a:noFill/>
          <a:ln>
            <a:noFill/>
          </a:ln>
        </p:spPr>
      </p:pic>
      <p:sp>
        <p:nvSpPr>
          <p:cNvPr id="359" name="Google Shape;359;p49"/>
          <p:cNvSpPr txBox="1"/>
          <p:nvPr/>
        </p:nvSpPr>
        <p:spPr>
          <a:xfrm>
            <a:off x="1284250" y="323150"/>
            <a:ext cx="6336600" cy="98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w">
                <a:solidFill>
                  <a:srgbClr val="0D0D0D"/>
                </a:solidFill>
                <a:highlight>
                  <a:schemeClr val="lt1"/>
                </a:highlight>
              </a:rPr>
              <a:t>The graph for validation loss decreases sharply at the start and then maintains a relatively flat line, indicating the model’s consistent performance after the initial training period.</a:t>
            </a:r>
            <a:endParaRPr sz="1800">
              <a:solidFill>
                <a:schemeClr val="dk2"/>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w" sz="1700">
                <a:solidFill>
                  <a:srgbClr val="0D0D0D"/>
                </a:solidFill>
                <a:highlight>
                  <a:srgbClr val="FFFFFF"/>
                </a:highlight>
                <a:latin typeface="Arial"/>
                <a:ea typeface="Arial"/>
                <a:cs typeface="Arial"/>
                <a:sym typeface="Arial"/>
              </a:rPr>
              <a:t>Dataset: Flower-102, </a:t>
            </a:r>
            <a:r>
              <a:rPr lang="iw" sz="1600">
                <a:solidFill>
                  <a:srgbClr val="EF6C00"/>
                </a:solidFill>
                <a:latin typeface="Arial"/>
                <a:ea typeface="Arial"/>
                <a:cs typeface="Arial"/>
                <a:sym typeface="Arial"/>
              </a:rPr>
              <a:t>by Maria- Elena Nilsback and Andrew Zisserman. </a:t>
            </a:r>
            <a:endParaRPr sz="1600">
              <a:solidFill>
                <a:srgbClr val="EF6C00"/>
              </a:solidFill>
              <a:latin typeface="Arial"/>
              <a:ea typeface="Arial"/>
              <a:cs typeface="Arial"/>
              <a:sym typeface="Arial"/>
            </a:endParaRPr>
          </a:p>
          <a:p>
            <a:pPr marL="0" lvl="0" indent="0" algn="l" rtl="0">
              <a:spcBef>
                <a:spcPts val="0"/>
              </a:spcBef>
              <a:spcAft>
                <a:spcPts val="0"/>
              </a:spcAft>
              <a:buNone/>
            </a:pPr>
            <a:endParaRPr/>
          </a:p>
        </p:txBody>
      </p:sp>
      <p:pic>
        <p:nvPicPr>
          <p:cNvPr id="85" name="Google Shape;85;p16"/>
          <p:cNvPicPr preferRelativeResize="0"/>
          <p:nvPr/>
        </p:nvPicPr>
        <p:blipFill>
          <a:blip r:embed="rId3">
            <a:alphaModFix/>
          </a:blip>
          <a:stretch>
            <a:fillRect/>
          </a:stretch>
        </p:blipFill>
        <p:spPr>
          <a:xfrm>
            <a:off x="711900" y="1023200"/>
            <a:ext cx="7366418" cy="36862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50"/>
          <p:cNvPicPr preferRelativeResize="0"/>
          <p:nvPr/>
        </p:nvPicPr>
        <p:blipFill rotWithShape="1">
          <a:blip r:embed="rId3">
            <a:alphaModFix/>
          </a:blip>
          <a:srcRect t="2066"/>
          <a:stretch/>
        </p:blipFill>
        <p:spPr>
          <a:xfrm>
            <a:off x="689550" y="1321100"/>
            <a:ext cx="7365700" cy="3569700"/>
          </a:xfrm>
          <a:prstGeom prst="rect">
            <a:avLst/>
          </a:prstGeom>
          <a:noFill/>
          <a:ln>
            <a:noFill/>
          </a:ln>
        </p:spPr>
      </p:pic>
      <p:sp>
        <p:nvSpPr>
          <p:cNvPr id="365" name="Google Shape;365;p50"/>
          <p:cNvSpPr txBox="1"/>
          <p:nvPr/>
        </p:nvSpPr>
        <p:spPr>
          <a:xfrm>
            <a:off x="1285600" y="262900"/>
            <a:ext cx="6697500" cy="103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w">
                <a:solidFill>
                  <a:srgbClr val="0D0D0D"/>
                </a:solidFill>
                <a:highlight>
                  <a:schemeClr val="lt1"/>
                </a:highlight>
              </a:rPr>
              <a:t>The PSNR graph initially rises quickly and then plateaus, indicating early improvements in image quality that stabilize as training proceeds.</a:t>
            </a:r>
            <a:endParaRPr sz="1800">
              <a:solidFill>
                <a:schemeClr val="dk2"/>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51"/>
          <p:cNvPicPr preferRelativeResize="0"/>
          <p:nvPr/>
        </p:nvPicPr>
        <p:blipFill>
          <a:blip r:embed="rId3">
            <a:alphaModFix/>
          </a:blip>
          <a:stretch>
            <a:fillRect/>
          </a:stretch>
        </p:blipFill>
        <p:spPr>
          <a:xfrm>
            <a:off x="757013" y="1313550"/>
            <a:ext cx="7008374" cy="3504200"/>
          </a:xfrm>
          <a:prstGeom prst="rect">
            <a:avLst/>
          </a:prstGeom>
          <a:noFill/>
          <a:ln>
            <a:noFill/>
          </a:ln>
        </p:spPr>
      </p:pic>
      <p:sp>
        <p:nvSpPr>
          <p:cNvPr id="371" name="Google Shape;371;p51"/>
          <p:cNvSpPr txBox="1"/>
          <p:nvPr/>
        </p:nvSpPr>
        <p:spPr>
          <a:xfrm>
            <a:off x="1325700" y="277650"/>
            <a:ext cx="6200400" cy="93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w">
                <a:solidFill>
                  <a:srgbClr val="0D0D0D"/>
                </a:solidFill>
                <a:highlight>
                  <a:schemeClr val="lt1"/>
                </a:highlight>
              </a:rPr>
              <a:t>The MAE graph shows a steep decline early in training, leading to a stable, low error as more epochs are completed.</a:t>
            </a:r>
            <a:endParaRPr sz="1800">
              <a:solidFill>
                <a:schemeClr val="dk2"/>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52"/>
          <p:cNvPicPr preferRelativeResize="0"/>
          <p:nvPr/>
        </p:nvPicPr>
        <p:blipFill>
          <a:blip r:embed="rId3">
            <a:alphaModFix/>
          </a:blip>
          <a:stretch>
            <a:fillRect/>
          </a:stretch>
        </p:blipFill>
        <p:spPr>
          <a:xfrm>
            <a:off x="955925" y="1252725"/>
            <a:ext cx="7060775" cy="3618025"/>
          </a:xfrm>
          <a:prstGeom prst="rect">
            <a:avLst/>
          </a:prstGeom>
          <a:noFill/>
          <a:ln>
            <a:noFill/>
          </a:ln>
        </p:spPr>
      </p:pic>
      <p:sp>
        <p:nvSpPr>
          <p:cNvPr id="377" name="Google Shape;377;p52"/>
          <p:cNvSpPr txBox="1"/>
          <p:nvPr/>
        </p:nvSpPr>
        <p:spPr>
          <a:xfrm>
            <a:off x="1705325" y="305925"/>
            <a:ext cx="6163200" cy="94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iw">
                <a:solidFill>
                  <a:srgbClr val="0D0D0D"/>
                </a:solidFill>
                <a:highlight>
                  <a:schemeClr val="lt1"/>
                </a:highlight>
              </a:rPr>
              <a:t>The SSIM graph climbs sharply at the start and then remains consistently high, suggesting the model consistently preserves image structural integrity throughout training.</a:t>
            </a:r>
            <a:endParaRPr>
              <a:solidFill>
                <a:srgbClr val="0D0D0D"/>
              </a:solidFill>
              <a:highlight>
                <a:schemeClr val="lt1"/>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11700" y="136200"/>
            <a:ext cx="8520600" cy="707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w" sz="1800">
                <a:solidFill>
                  <a:srgbClr val="0D0D0D"/>
                </a:solidFill>
                <a:latin typeface="Arial"/>
                <a:ea typeface="Arial"/>
                <a:cs typeface="Arial"/>
                <a:sym typeface="Arial"/>
              </a:rPr>
              <a:t>IMAGES TEST RESULTS GAN+L1</a:t>
            </a:r>
            <a:endParaRPr sz="1800">
              <a:solidFill>
                <a:srgbClr val="0D0D0D"/>
              </a:solidFill>
              <a:latin typeface="Arial"/>
              <a:ea typeface="Arial"/>
              <a:cs typeface="Arial"/>
              <a:sym typeface="Arial"/>
            </a:endParaRPr>
          </a:p>
        </p:txBody>
      </p:sp>
      <p:pic>
        <p:nvPicPr>
          <p:cNvPr id="383" name="Google Shape;383;p53"/>
          <p:cNvPicPr preferRelativeResize="0"/>
          <p:nvPr/>
        </p:nvPicPr>
        <p:blipFill>
          <a:blip r:embed="rId3">
            <a:alphaModFix/>
          </a:blip>
          <a:stretch>
            <a:fillRect/>
          </a:stretch>
        </p:blipFill>
        <p:spPr>
          <a:xfrm>
            <a:off x="1043200" y="491150"/>
            <a:ext cx="6803933" cy="2237525"/>
          </a:xfrm>
          <a:prstGeom prst="rect">
            <a:avLst/>
          </a:prstGeom>
          <a:noFill/>
          <a:ln>
            <a:noFill/>
          </a:ln>
        </p:spPr>
      </p:pic>
      <p:pic>
        <p:nvPicPr>
          <p:cNvPr id="384" name="Google Shape;384;p53"/>
          <p:cNvPicPr preferRelativeResize="0"/>
          <p:nvPr/>
        </p:nvPicPr>
        <p:blipFill>
          <a:blip r:embed="rId4">
            <a:alphaModFix/>
          </a:blip>
          <a:stretch>
            <a:fillRect/>
          </a:stretch>
        </p:blipFill>
        <p:spPr>
          <a:xfrm>
            <a:off x="998804" y="2728675"/>
            <a:ext cx="6892724" cy="22375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54"/>
          <p:cNvPicPr preferRelativeResize="0"/>
          <p:nvPr/>
        </p:nvPicPr>
        <p:blipFill>
          <a:blip r:embed="rId3">
            <a:alphaModFix/>
          </a:blip>
          <a:stretch>
            <a:fillRect/>
          </a:stretch>
        </p:blipFill>
        <p:spPr>
          <a:xfrm>
            <a:off x="636325" y="157600"/>
            <a:ext cx="7636224" cy="2414150"/>
          </a:xfrm>
          <a:prstGeom prst="rect">
            <a:avLst/>
          </a:prstGeom>
          <a:noFill/>
          <a:ln>
            <a:noFill/>
          </a:ln>
        </p:spPr>
      </p:pic>
      <p:pic>
        <p:nvPicPr>
          <p:cNvPr id="390" name="Google Shape;390;p54"/>
          <p:cNvPicPr preferRelativeResize="0"/>
          <p:nvPr/>
        </p:nvPicPr>
        <p:blipFill>
          <a:blip r:embed="rId4">
            <a:alphaModFix/>
          </a:blip>
          <a:stretch>
            <a:fillRect/>
          </a:stretch>
        </p:blipFill>
        <p:spPr>
          <a:xfrm>
            <a:off x="684000" y="2552477"/>
            <a:ext cx="7636226" cy="24279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55"/>
          <p:cNvPicPr preferRelativeResize="0"/>
          <p:nvPr/>
        </p:nvPicPr>
        <p:blipFill>
          <a:blip r:embed="rId3">
            <a:alphaModFix/>
          </a:blip>
          <a:stretch>
            <a:fillRect/>
          </a:stretch>
        </p:blipFill>
        <p:spPr>
          <a:xfrm>
            <a:off x="546425" y="167700"/>
            <a:ext cx="7563815" cy="2404050"/>
          </a:xfrm>
          <a:prstGeom prst="rect">
            <a:avLst/>
          </a:prstGeom>
          <a:noFill/>
          <a:ln>
            <a:noFill/>
          </a:ln>
        </p:spPr>
      </p:pic>
      <p:pic>
        <p:nvPicPr>
          <p:cNvPr id="396" name="Google Shape;396;p55"/>
          <p:cNvPicPr preferRelativeResize="0"/>
          <p:nvPr/>
        </p:nvPicPr>
        <p:blipFill>
          <a:blip r:embed="rId4">
            <a:alphaModFix/>
          </a:blip>
          <a:stretch>
            <a:fillRect/>
          </a:stretch>
        </p:blipFill>
        <p:spPr>
          <a:xfrm>
            <a:off x="574325" y="2571750"/>
            <a:ext cx="7535926" cy="244407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56"/>
          <p:cNvPicPr preferRelativeResize="0"/>
          <p:nvPr/>
        </p:nvPicPr>
        <p:blipFill>
          <a:blip r:embed="rId3">
            <a:alphaModFix/>
          </a:blip>
          <a:stretch>
            <a:fillRect/>
          </a:stretch>
        </p:blipFill>
        <p:spPr>
          <a:xfrm>
            <a:off x="484525" y="78225"/>
            <a:ext cx="7682349" cy="2461700"/>
          </a:xfrm>
          <a:prstGeom prst="rect">
            <a:avLst/>
          </a:prstGeom>
          <a:noFill/>
          <a:ln>
            <a:noFill/>
          </a:ln>
        </p:spPr>
      </p:pic>
      <p:pic>
        <p:nvPicPr>
          <p:cNvPr id="402" name="Google Shape;402;p56"/>
          <p:cNvPicPr preferRelativeResize="0"/>
          <p:nvPr/>
        </p:nvPicPr>
        <p:blipFill>
          <a:blip r:embed="rId4">
            <a:alphaModFix/>
          </a:blip>
          <a:stretch>
            <a:fillRect/>
          </a:stretch>
        </p:blipFill>
        <p:spPr>
          <a:xfrm>
            <a:off x="543100" y="2495425"/>
            <a:ext cx="7654824" cy="2484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solidFill>
                  <a:srgbClr val="0D0D0D"/>
                </a:solidFill>
              </a:rPr>
              <a:t>Final Selection</a:t>
            </a:r>
            <a:endParaRPr>
              <a:solidFill>
                <a:srgbClr val="0D0D0D"/>
              </a:solidFill>
            </a:endParaRPr>
          </a:p>
        </p:txBody>
      </p:sp>
      <p:sp>
        <p:nvSpPr>
          <p:cNvPr id="408" name="Google Shape;408;p57"/>
          <p:cNvSpPr txBox="1">
            <a:spLocks noGrp="1"/>
          </p:cNvSpPr>
          <p:nvPr>
            <p:ph type="body" idx="1"/>
          </p:nvPr>
        </p:nvSpPr>
        <p:spPr>
          <a:xfrm>
            <a:off x="235500" y="1266325"/>
            <a:ext cx="8520600" cy="3302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iw">
                <a:solidFill>
                  <a:srgbClr val="0D0D0D"/>
                </a:solidFill>
                <a:latin typeface="Arial"/>
                <a:ea typeface="Arial"/>
                <a:cs typeface="Arial"/>
                <a:sym typeface="Arial"/>
              </a:rPr>
              <a:t>In our opinion,</a:t>
            </a:r>
            <a:r>
              <a:rPr lang="iw" b="1">
                <a:solidFill>
                  <a:srgbClr val="0D0D0D"/>
                </a:solidFill>
                <a:latin typeface="Arial"/>
                <a:ea typeface="Arial"/>
                <a:cs typeface="Arial"/>
                <a:sym typeface="Arial"/>
              </a:rPr>
              <a:t> L1 loss is better than MSE</a:t>
            </a:r>
            <a:r>
              <a:rPr lang="iw">
                <a:solidFill>
                  <a:srgbClr val="0D0D0D"/>
                </a:solidFill>
                <a:latin typeface="Arial"/>
                <a:ea typeface="Arial"/>
                <a:cs typeface="Arial"/>
                <a:sym typeface="Arial"/>
              </a:rPr>
              <a:t> because it results in more stable and converging graphs. Visually, there is also a slight improvement in the output images; they appear more realistic. </a:t>
            </a:r>
            <a:endParaRPr>
              <a:solidFill>
                <a:srgbClr val="0D0D0D"/>
              </a:solidFill>
              <a:latin typeface="Arial"/>
              <a:ea typeface="Arial"/>
              <a:cs typeface="Arial"/>
              <a:sym typeface="Arial"/>
            </a:endParaRPr>
          </a:p>
          <a:p>
            <a:pPr marL="0" lvl="0" indent="0" algn="l" rtl="0">
              <a:spcBef>
                <a:spcPts val="1200"/>
              </a:spcBef>
              <a:spcAft>
                <a:spcPts val="1200"/>
              </a:spcAft>
              <a:buNone/>
            </a:pPr>
            <a:r>
              <a:rPr lang="iw">
                <a:solidFill>
                  <a:srgbClr val="0D0D0D"/>
                </a:solidFill>
                <a:highlight>
                  <a:srgbClr val="FFFFFF"/>
                </a:highlight>
                <a:latin typeface="Arial"/>
                <a:ea typeface="Arial"/>
                <a:cs typeface="Arial"/>
                <a:sym typeface="Arial"/>
              </a:rPr>
              <a:t>This improved stability and realism highlight the practical benefits of L1 loss in enhancing both model performance and visual fidelity in our image processing tasks</a:t>
            </a:r>
            <a:endParaRPr>
              <a:solidFill>
                <a:srgbClr val="0D0D0D"/>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solidFill>
                  <a:srgbClr val="0D0D0D"/>
                </a:solidFill>
              </a:rPr>
              <a:t>WGAN</a:t>
            </a:r>
            <a:endParaRPr>
              <a:solidFill>
                <a:srgbClr val="0D0D0D"/>
              </a:solidFill>
            </a:endParaRPr>
          </a:p>
        </p:txBody>
      </p:sp>
      <p:sp>
        <p:nvSpPr>
          <p:cNvPr id="414" name="Google Shape;414;p5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iw">
                <a:solidFill>
                  <a:srgbClr val="0D0D0D"/>
                </a:solidFill>
                <a:highlight>
                  <a:srgbClr val="FFFFFF"/>
                </a:highlight>
                <a:latin typeface="Arial"/>
                <a:ea typeface="Arial"/>
                <a:cs typeface="Arial"/>
                <a:sym typeface="Arial"/>
              </a:rPr>
              <a:t>At the beginning of our project, we initially developed a model using the WGAN (Wasserstein Generative Adversarial Network) approach. However, this model required extensive computational resources and a very long training period—approximately two and a half weeks. Despite our efforts to train and refine the model, the substantial time required led us to reassess and ultimately change our approach due to these time constraints.</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solidFill>
                  <a:srgbClr val="0D0D0D"/>
                </a:solidFill>
              </a:rPr>
              <a:t>Encoder &amp; Decoder</a:t>
            </a:r>
            <a:endParaRPr>
              <a:solidFill>
                <a:srgbClr val="0D0D0D"/>
              </a:solidFill>
            </a:endParaRPr>
          </a:p>
        </p:txBody>
      </p:sp>
      <p:sp>
        <p:nvSpPr>
          <p:cNvPr id="420" name="Google Shape;420;p59"/>
          <p:cNvSpPr txBox="1">
            <a:spLocks noGrp="1"/>
          </p:cNvSpPr>
          <p:nvPr>
            <p:ph type="body" idx="1"/>
          </p:nvPr>
        </p:nvSpPr>
        <p:spPr>
          <a:xfrm>
            <a:off x="311700" y="1266325"/>
            <a:ext cx="3400200" cy="3686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iw" sz="1190" b="1" dirty="0">
                <a:solidFill>
                  <a:srgbClr val="0D0D0D"/>
                </a:solidFill>
                <a:latin typeface="Arial"/>
                <a:ea typeface="Arial"/>
                <a:cs typeface="Arial"/>
                <a:sym typeface="Arial"/>
              </a:rPr>
              <a:t> EncoderBlock:</a:t>
            </a:r>
            <a:endParaRPr sz="1190" b="1" dirty="0">
              <a:solidFill>
                <a:srgbClr val="0D0D0D"/>
              </a:solidFill>
              <a:latin typeface="Arial"/>
              <a:ea typeface="Arial"/>
              <a:cs typeface="Arial"/>
              <a:sym typeface="Arial"/>
            </a:endParaRPr>
          </a:p>
          <a:p>
            <a:pPr marL="0" lvl="0" indent="0" algn="l" rtl="0">
              <a:lnSpc>
                <a:spcPct val="95000"/>
              </a:lnSpc>
              <a:spcBef>
                <a:spcPts val="1200"/>
              </a:spcBef>
              <a:spcAft>
                <a:spcPts val="0"/>
              </a:spcAft>
              <a:buSzPts val="605"/>
              <a:buNone/>
            </a:pPr>
            <a:r>
              <a:rPr lang="iw" sz="1190" b="1" dirty="0">
                <a:solidFill>
                  <a:srgbClr val="0D0D0D"/>
                </a:solidFill>
                <a:latin typeface="Arial"/>
                <a:ea typeface="Arial"/>
                <a:cs typeface="Arial"/>
                <a:sym typeface="Arial"/>
              </a:rPr>
              <a:t>-</a:t>
            </a:r>
            <a:r>
              <a:rPr lang="iw" sz="1190" dirty="0">
                <a:solidFill>
                  <a:srgbClr val="0D0D0D"/>
                </a:solidFill>
                <a:latin typeface="Arial"/>
                <a:ea typeface="Arial"/>
                <a:cs typeface="Arial"/>
                <a:sym typeface="Arial"/>
              </a:rPr>
              <a:t> </a:t>
            </a:r>
            <a:r>
              <a:rPr lang="iw" sz="1190" b="1" dirty="0">
                <a:solidFill>
                  <a:srgbClr val="0D0D0D"/>
                </a:solidFill>
                <a:latin typeface="Arial"/>
                <a:ea typeface="Arial"/>
                <a:cs typeface="Arial"/>
                <a:sym typeface="Arial"/>
              </a:rPr>
              <a:t>Convolutional Layer:</a:t>
            </a:r>
            <a:r>
              <a:rPr lang="iw" sz="1190" dirty="0">
                <a:solidFill>
                  <a:srgbClr val="0D0D0D"/>
                </a:solidFill>
                <a:latin typeface="Arial"/>
                <a:ea typeface="Arial"/>
                <a:cs typeface="Arial"/>
                <a:sym typeface="Arial"/>
              </a:rPr>
              <a:t> Reduces spatial dimensions by half using a stride of 2.</a:t>
            </a:r>
            <a:endParaRPr sz="1190" dirty="0">
              <a:solidFill>
                <a:srgbClr val="0D0D0D"/>
              </a:solidFill>
              <a:latin typeface="Arial"/>
              <a:ea typeface="Arial"/>
              <a:cs typeface="Arial"/>
              <a:sym typeface="Arial"/>
            </a:endParaRPr>
          </a:p>
          <a:p>
            <a:pPr marL="0" lvl="0" indent="0" algn="l" rtl="0">
              <a:lnSpc>
                <a:spcPct val="95000"/>
              </a:lnSpc>
              <a:spcBef>
                <a:spcPts val="1200"/>
              </a:spcBef>
              <a:spcAft>
                <a:spcPts val="0"/>
              </a:spcAft>
              <a:buSzPts val="605"/>
              <a:buNone/>
            </a:pPr>
            <a:r>
              <a:rPr lang="iw" sz="1190" b="1" dirty="0">
                <a:solidFill>
                  <a:srgbClr val="0D0D0D"/>
                </a:solidFill>
                <a:latin typeface="Arial"/>
                <a:ea typeface="Arial"/>
                <a:cs typeface="Arial"/>
                <a:sym typeface="Arial"/>
              </a:rPr>
              <a:t>-</a:t>
            </a:r>
            <a:r>
              <a:rPr lang="iw" sz="1190" dirty="0">
                <a:solidFill>
                  <a:srgbClr val="0D0D0D"/>
                </a:solidFill>
                <a:latin typeface="Arial"/>
                <a:ea typeface="Arial"/>
                <a:cs typeface="Arial"/>
                <a:sym typeface="Arial"/>
              </a:rPr>
              <a:t> </a:t>
            </a:r>
            <a:r>
              <a:rPr lang="iw" sz="1190" b="1" dirty="0">
                <a:solidFill>
                  <a:srgbClr val="0D0D0D"/>
                </a:solidFill>
                <a:latin typeface="Arial"/>
                <a:ea typeface="Arial"/>
                <a:cs typeface="Arial"/>
                <a:sym typeface="Arial"/>
              </a:rPr>
              <a:t>Batch Normalization: </a:t>
            </a:r>
            <a:r>
              <a:rPr lang="iw" sz="1190" dirty="0">
                <a:solidFill>
                  <a:srgbClr val="0D0D0D"/>
                </a:solidFill>
                <a:latin typeface="Arial"/>
                <a:ea typeface="Arial"/>
                <a:cs typeface="Arial"/>
                <a:sym typeface="Arial"/>
              </a:rPr>
              <a:t>Normalizes features to stabilize learning.</a:t>
            </a:r>
            <a:endParaRPr sz="1190" dirty="0">
              <a:solidFill>
                <a:srgbClr val="0D0D0D"/>
              </a:solidFill>
              <a:latin typeface="Arial"/>
              <a:ea typeface="Arial"/>
              <a:cs typeface="Arial"/>
              <a:sym typeface="Arial"/>
            </a:endParaRPr>
          </a:p>
          <a:p>
            <a:pPr marL="0" lvl="0" indent="0" algn="l" rtl="0">
              <a:lnSpc>
                <a:spcPct val="95000"/>
              </a:lnSpc>
              <a:spcBef>
                <a:spcPts val="1200"/>
              </a:spcBef>
              <a:spcAft>
                <a:spcPts val="0"/>
              </a:spcAft>
              <a:buSzPts val="605"/>
              <a:buNone/>
            </a:pPr>
            <a:r>
              <a:rPr lang="iw" sz="1190" b="1" dirty="0">
                <a:solidFill>
                  <a:srgbClr val="0D0D0D"/>
                </a:solidFill>
                <a:latin typeface="Arial"/>
                <a:ea typeface="Arial"/>
                <a:cs typeface="Arial"/>
                <a:sym typeface="Arial"/>
              </a:rPr>
              <a:t>- ReLU Activation: </a:t>
            </a:r>
            <a:r>
              <a:rPr lang="iw" sz="1190" dirty="0">
                <a:solidFill>
                  <a:srgbClr val="0D0D0D"/>
                </a:solidFill>
                <a:latin typeface="Arial"/>
                <a:ea typeface="Arial"/>
                <a:cs typeface="Arial"/>
                <a:sym typeface="Arial"/>
              </a:rPr>
              <a:t>Adds non-linearity, improving the ability to capture complex patterns.</a:t>
            </a:r>
            <a:endParaRPr sz="1190" b="1" dirty="0">
              <a:solidFill>
                <a:srgbClr val="0D0D0D"/>
              </a:solidFill>
              <a:latin typeface="Arial"/>
              <a:ea typeface="Arial"/>
              <a:cs typeface="Arial"/>
              <a:sym typeface="Arial"/>
            </a:endParaRPr>
          </a:p>
          <a:p>
            <a:pPr marL="0" lvl="0" indent="0" algn="l" rtl="0">
              <a:lnSpc>
                <a:spcPct val="95000"/>
              </a:lnSpc>
              <a:spcBef>
                <a:spcPts val="1200"/>
              </a:spcBef>
              <a:spcAft>
                <a:spcPts val="0"/>
              </a:spcAft>
              <a:buSzPts val="605"/>
              <a:buNone/>
            </a:pPr>
            <a:r>
              <a:rPr lang="iw" sz="1190" b="1" dirty="0">
                <a:solidFill>
                  <a:srgbClr val="0D0D0D"/>
                </a:solidFill>
                <a:latin typeface="Arial"/>
                <a:ea typeface="Arial"/>
                <a:cs typeface="Arial"/>
                <a:sym typeface="Arial"/>
              </a:rPr>
              <a:t>DecoderBlock:</a:t>
            </a:r>
            <a:endParaRPr sz="1190" b="1" dirty="0">
              <a:solidFill>
                <a:srgbClr val="0D0D0D"/>
              </a:solidFill>
              <a:latin typeface="Arial"/>
              <a:ea typeface="Arial"/>
              <a:cs typeface="Arial"/>
              <a:sym typeface="Arial"/>
            </a:endParaRPr>
          </a:p>
          <a:p>
            <a:pPr marL="0" lvl="0" indent="0" algn="l" rtl="0">
              <a:lnSpc>
                <a:spcPct val="95000"/>
              </a:lnSpc>
              <a:spcBef>
                <a:spcPts val="1200"/>
              </a:spcBef>
              <a:spcAft>
                <a:spcPts val="0"/>
              </a:spcAft>
              <a:buSzPts val="605"/>
              <a:buNone/>
            </a:pPr>
            <a:r>
              <a:rPr lang="iw" sz="1190" b="1" dirty="0">
                <a:solidFill>
                  <a:srgbClr val="0D0D0D"/>
                </a:solidFill>
                <a:latin typeface="Arial"/>
                <a:ea typeface="Arial"/>
                <a:cs typeface="Arial"/>
                <a:sym typeface="Arial"/>
              </a:rPr>
              <a:t>-Transposed Convolutional Layer:</a:t>
            </a:r>
            <a:r>
              <a:rPr lang="iw" sz="1190" dirty="0">
                <a:solidFill>
                  <a:srgbClr val="0D0D0D"/>
                </a:solidFill>
                <a:latin typeface="Arial"/>
                <a:ea typeface="Arial"/>
                <a:cs typeface="Arial"/>
                <a:sym typeface="Arial"/>
              </a:rPr>
              <a:t> Increases spatial dimensions to reconstruct features.</a:t>
            </a:r>
            <a:endParaRPr sz="1190" dirty="0">
              <a:solidFill>
                <a:srgbClr val="0D0D0D"/>
              </a:solidFill>
              <a:latin typeface="Arial"/>
              <a:ea typeface="Arial"/>
              <a:cs typeface="Arial"/>
              <a:sym typeface="Arial"/>
            </a:endParaRPr>
          </a:p>
          <a:p>
            <a:pPr marL="0" lvl="0" indent="0" algn="l" rtl="0">
              <a:lnSpc>
                <a:spcPct val="95000"/>
              </a:lnSpc>
              <a:spcBef>
                <a:spcPts val="1200"/>
              </a:spcBef>
              <a:spcAft>
                <a:spcPts val="0"/>
              </a:spcAft>
              <a:buSzPts val="605"/>
              <a:buNone/>
            </a:pPr>
            <a:r>
              <a:rPr lang="iw" sz="1190" dirty="0">
                <a:solidFill>
                  <a:srgbClr val="0D0D0D"/>
                </a:solidFill>
                <a:latin typeface="Arial"/>
                <a:ea typeface="Arial"/>
                <a:cs typeface="Arial"/>
                <a:sym typeface="Arial"/>
              </a:rPr>
              <a:t> </a:t>
            </a:r>
            <a:r>
              <a:rPr lang="iw" sz="1190" b="1" dirty="0">
                <a:solidFill>
                  <a:srgbClr val="0D0D0D"/>
                </a:solidFill>
                <a:latin typeface="Arial"/>
                <a:ea typeface="Arial"/>
                <a:cs typeface="Arial"/>
                <a:sym typeface="Arial"/>
              </a:rPr>
              <a:t>-Batch Normalization and ReLU Activation: </a:t>
            </a:r>
            <a:r>
              <a:rPr lang="iw" sz="1190" dirty="0">
                <a:solidFill>
                  <a:srgbClr val="0D0D0D"/>
                </a:solidFill>
                <a:latin typeface="Arial"/>
                <a:ea typeface="Arial"/>
                <a:cs typeface="Arial"/>
                <a:sym typeface="Arial"/>
              </a:rPr>
              <a:t>Ensures smooth and effective feature enhancement during reconstruction.</a:t>
            </a:r>
            <a:endParaRPr sz="1190" dirty="0">
              <a:solidFill>
                <a:srgbClr val="0D0D0D"/>
              </a:solidFill>
              <a:latin typeface="Arial"/>
              <a:ea typeface="Arial"/>
              <a:cs typeface="Arial"/>
              <a:sym typeface="Arial"/>
            </a:endParaRPr>
          </a:p>
          <a:p>
            <a:pPr marL="0" lvl="0" indent="0" algn="l" rtl="0">
              <a:lnSpc>
                <a:spcPct val="95000"/>
              </a:lnSpc>
              <a:spcBef>
                <a:spcPts val="1200"/>
              </a:spcBef>
              <a:spcAft>
                <a:spcPts val="1200"/>
              </a:spcAft>
              <a:buSzPts val="605"/>
              <a:buNone/>
            </a:pPr>
            <a:endParaRPr sz="1190" dirty="0">
              <a:solidFill>
                <a:srgbClr val="0D0D0D"/>
              </a:solidFill>
              <a:latin typeface="Arial"/>
              <a:ea typeface="Arial"/>
              <a:cs typeface="Arial"/>
              <a:sym typeface="Arial"/>
            </a:endParaRPr>
          </a:p>
        </p:txBody>
      </p:sp>
      <p:pic>
        <p:nvPicPr>
          <p:cNvPr id="421" name="Google Shape;421;p59"/>
          <p:cNvPicPr preferRelativeResize="0"/>
          <p:nvPr/>
        </p:nvPicPr>
        <p:blipFill rotWithShape="1">
          <a:blip r:embed="rId3">
            <a:alphaModFix/>
          </a:blip>
          <a:srcRect b="13532"/>
          <a:stretch/>
        </p:blipFill>
        <p:spPr>
          <a:xfrm>
            <a:off x="3601925" y="1498625"/>
            <a:ext cx="5542075" cy="290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lnSpc>
                <a:spcPct val="105000"/>
              </a:lnSpc>
              <a:spcBef>
                <a:spcPts val="1500"/>
              </a:spcBef>
              <a:spcAft>
                <a:spcPts val="0"/>
              </a:spcAft>
              <a:buNone/>
            </a:pPr>
            <a:r>
              <a:rPr lang="iw" sz="1800">
                <a:solidFill>
                  <a:srgbClr val="0D0D0D"/>
                </a:solidFill>
                <a:highlight>
                  <a:srgbClr val="FFFFFF"/>
                </a:highlight>
                <a:latin typeface="Arial"/>
                <a:ea typeface="Arial"/>
                <a:cs typeface="Arial"/>
                <a:sym typeface="Arial"/>
              </a:rPr>
              <a:t>Data Management for Image Colorization</a:t>
            </a:r>
            <a:endParaRPr sz="2000">
              <a:solidFill>
                <a:srgbClr val="0D0D0D"/>
              </a:solidFill>
              <a:highlight>
                <a:srgbClr val="FFFFFF"/>
              </a:highlight>
              <a:latin typeface="Arial"/>
              <a:ea typeface="Arial"/>
              <a:cs typeface="Arial"/>
              <a:sym typeface="Arial"/>
            </a:endParaRPr>
          </a:p>
          <a:p>
            <a:pPr marL="0" lvl="0" indent="0" algn="ctr" rtl="0">
              <a:lnSpc>
                <a:spcPct val="115000"/>
              </a:lnSpc>
              <a:spcBef>
                <a:spcPts val="1500"/>
              </a:spcBef>
              <a:spcAft>
                <a:spcPts val="0"/>
              </a:spcAft>
              <a:buSzPts val="990"/>
              <a:buNone/>
            </a:pPr>
            <a:endParaRPr sz="1990">
              <a:solidFill>
                <a:srgbClr val="000000"/>
              </a:solidFill>
              <a:latin typeface="Arial"/>
              <a:ea typeface="Arial"/>
              <a:cs typeface="Arial"/>
              <a:sym typeface="Arial"/>
            </a:endParaRPr>
          </a:p>
          <a:p>
            <a:pPr marL="0" lvl="0" indent="0" algn="ctr" rtl="0">
              <a:spcBef>
                <a:spcPts val="0"/>
              </a:spcBef>
              <a:spcAft>
                <a:spcPts val="0"/>
              </a:spcAft>
              <a:buSzPts val="990"/>
              <a:buNone/>
            </a:pPr>
            <a:endParaRPr sz="4240"/>
          </a:p>
        </p:txBody>
      </p:sp>
      <p:pic>
        <p:nvPicPr>
          <p:cNvPr id="91" name="Google Shape;91;p17"/>
          <p:cNvPicPr preferRelativeResize="0"/>
          <p:nvPr/>
        </p:nvPicPr>
        <p:blipFill>
          <a:blip r:embed="rId3">
            <a:alphaModFix/>
          </a:blip>
          <a:stretch>
            <a:fillRect/>
          </a:stretch>
        </p:blipFill>
        <p:spPr>
          <a:xfrm>
            <a:off x="152400" y="1304825"/>
            <a:ext cx="8715277" cy="3686276"/>
          </a:xfrm>
          <a:prstGeom prst="rect">
            <a:avLst/>
          </a:prstGeom>
          <a:noFill/>
          <a:ln>
            <a:noFill/>
          </a:ln>
        </p:spPr>
      </p:pic>
      <p:pic>
        <p:nvPicPr>
          <p:cNvPr id="92" name="Google Shape;92;p17"/>
          <p:cNvPicPr preferRelativeResize="0"/>
          <p:nvPr/>
        </p:nvPicPr>
        <p:blipFill>
          <a:blip r:embed="rId4">
            <a:alphaModFix/>
          </a:blip>
          <a:stretch>
            <a:fillRect/>
          </a:stretch>
        </p:blipFill>
        <p:spPr>
          <a:xfrm>
            <a:off x="6284825" y="2049350"/>
            <a:ext cx="2547475" cy="1563525"/>
          </a:xfrm>
          <a:prstGeom prst="rect">
            <a:avLst/>
          </a:prstGeom>
          <a:noFill/>
          <a:ln>
            <a:noFill/>
          </a:ln>
        </p:spPr>
      </p:pic>
      <p:pic>
        <p:nvPicPr>
          <p:cNvPr id="93" name="Google Shape;93;p17"/>
          <p:cNvPicPr preferRelativeResize="0"/>
          <p:nvPr/>
        </p:nvPicPr>
        <p:blipFill>
          <a:blip r:embed="rId5">
            <a:alphaModFix/>
          </a:blip>
          <a:stretch>
            <a:fillRect/>
          </a:stretch>
        </p:blipFill>
        <p:spPr>
          <a:xfrm>
            <a:off x="428625" y="4064763"/>
            <a:ext cx="8286750" cy="771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lnSpc>
                <a:spcPct val="160000"/>
              </a:lnSpc>
              <a:spcBef>
                <a:spcPts val="1400"/>
              </a:spcBef>
              <a:spcAft>
                <a:spcPts val="400"/>
              </a:spcAft>
              <a:buNone/>
            </a:pPr>
            <a:r>
              <a:rPr lang="iw" sz="2150">
                <a:solidFill>
                  <a:srgbClr val="0D0D0D"/>
                </a:solidFill>
                <a:highlight>
                  <a:srgbClr val="FFFFFF"/>
                </a:highlight>
                <a:latin typeface="Arial"/>
                <a:ea typeface="Arial"/>
                <a:cs typeface="Arial"/>
                <a:sym typeface="Arial"/>
              </a:rPr>
              <a:t>WGAN - Unet Model</a:t>
            </a:r>
            <a:endParaRPr sz="4100"/>
          </a:p>
        </p:txBody>
      </p:sp>
      <p:sp>
        <p:nvSpPr>
          <p:cNvPr id="427" name="Google Shape;427;p6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w" sz="1400" b="1">
                <a:solidFill>
                  <a:srgbClr val="0D0D0D"/>
                </a:solidFill>
                <a:highlight>
                  <a:srgbClr val="FFFFFF"/>
                </a:highlight>
                <a:latin typeface="Arial"/>
                <a:ea typeface="Arial"/>
                <a:cs typeface="Arial"/>
                <a:sym typeface="Arial"/>
              </a:rPr>
              <a:t>WGAN Unet Architecture</a:t>
            </a:r>
            <a:endParaRPr sz="1400">
              <a:solidFill>
                <a:srgbClr val="0D0D0D"/>
              </a:solidFill>
              <a:highlight>
                <a:srgbClr val="FFFFFF"/>
              </a:highlight>
              <a:latin typeface="Arial"/>
              <a:ea typeface="Arial"/>
              <a:cs typeface="Arial"/>
              <a:sym typeface="Arial"/>
            </a:endParaRPr>
          </a:p>
          <a:p>
            <a:pPr marL="457200" lvl="0" indent="-317500" algn="l" rtl="0">
              <a:spcBef>
                <a:spcPts val="1500"/>
              </a:spcBef>
              <a:spcAft>
                <a:spcPts val="0"/>
              </a:spcAft>
              <a:buClr>
                <a:srgbClr val="0D0D0D"/>
              </a:buClr>
              <a:buSzPts val="1400"/>
              <a:buFont typeface="Arial"/>
              <a:buChar char="●"/>
            </a:pPr>
            <a:r>
              <a:rPr lang="iw" sz="1400" b="1">
                <a:solidFill>
                  <a:srgbClr val="0D0D0D"/>
                </a:solidFill>
                <a:highlight>
                  <a:srgbClr val="FFFFFF"/>
                </a:highlight>
                <a:latin typeface="Arial"/>
                <a:ea typeface="Arial"/>
                <a:cs typeface="Arial"/>
                <a:sym typeface="Arial"/>
              </a:rPr>
              <a:t>Encoder:</a:t>
            </a:r>
            <a:r>
              <a:rPr lang="iw" sz="1400">
                <a:solidFill>
                  <a:srgbClr val="0D0D0D"/>
                </a:solidFill>
                <a:highlight>
                  <a:srgbClr val="FFFFFF"/>
                </a:highlight>
                <a:latin typeface="Arial"/>
                <a:ea typeface="Arial"/>
                <a:cs typeface="Arial"/>
                <a:sym typeface="Arial"/>
              </a:rPr>
              <a:t> Starts with a layer of 64 channels, increasing to 128, 256, 512, and up to 1024, using convolutional layers to reduce dimensions progressively.</a:t>
            </a:r>
            <a:endParaRPr sz="1400">
              <a:solidFill>
                <a:srgbClr val="0D0D0D"/>
              </a:solidFill>
              <a:highlight>
                <a:srgbClr val="FFFFFF"/>
              </a:highlight>
              <a:latin typeface="Arial"/>
              <a:ea typeface="Arial"/>
              <a:cs typeface="Arial"/>
              <a:sym typeface="Arial"/>
            </a:endParaRPr>
          </a:p>
          <a:p>
            <a:pPr marL="457200" lvl="0" indent="-317500" algn="l" rtl="0">
              <a:spcBef>
                <a:spcPts val="0"/>
              </a:spcBef>
              <a:spcAft>
                <a:spcPts val="0"/>
              </a:spcAft>
              <a:buClr>
                <a:srgbClr val="0D0D0D"/>
              </a:buClr>
              <a:buSzPts val="1400"/>
              <a:buFont typeface="Arial"/>
              <a:buChar char="●"/>
            </a:pPr>
            <a:r>
              <a:rPr lang="iw" sz="1400" b="1">
                <a:solidFill>
                  <a:srgbClr val="0D0D0D"/>
                </a:solidFill>
                <a:highlight>
                  <a:srgbClr val="FFFFFF"/>
                </a:highlight>
                <a:latin typeface="Arial"/>
                <a:ea typeface="Arial"/>
                <a:cs typeface="Arial"/>
                <a:sym typeface="Arial"/>
              </a:rPr>
              <a:t>Decoder:</a:t>
            </a:r>
            <a:r>
              <a:rPr lang="iw" sz="1400">
                <a:solidFill>
                  <a:srgbClr val="0D0D0D"/>
                </a:solidFill>
                <a:highlight>
                  <a:srgbClr val="FFFFFF"/>
                </a:highlight>
                <a:latin typeface="Arial"/>
                <a:ea typeface="Arial"/>
                <a:cs typeface="Arial"/>
                <a:sym typeface="Arial"/>
              </a:rPr>
              <a:t> Consists of five decoder blocks, mirroring the encoder in reverse, from 1024 channels back down to 64, with skip connections at each stage for detail recovery.</a:t>
            </a:r>
            <a:endParaRPr sz="1600">
              <a:solidFill>
                <a:srgbClr val="0D0D0D"/>
              </a:solidFill>
              <a:highlight>
                <a:srgbClr val="FFFFFF"/>
              </a:highlight>
              <a:latin typeface="Arial"/>
              <a:ea typeface="Arial"/>
              <a:cs typeface="Arial"/>
              <a:sym typeface="Arial"/>
            </a:endParaRPr>
          </a:p>
          <a:p>
            <a:pPr marL="457200" lvl="0" indent="-317500" algn="l" rtl="0">
              <a:spcBef>
                <a:spcPts val="0"/>
              </a:spcBef>
              <a:spcAft>
                <a:spcPts val="0"/>
              </a:spcAft>
              <a:buClr>
                <a:srgbClr val="0D0D0D"/>
              </a:buClr>
              <a:buSzPts val="1400"/>
              <a:buFont typeface="Arial"/>
              <a:buChar char="●"/>
            </a:pPr>
            <a:r>
              <a:rPr lang="iw" sz="1400" b="1">
                <a:solidFill>
                  <a:srgbClr val="0D0D0D"/>
                </a:solidFill>
                <a:highlight>
                  <a:srgbClr val="FFFFFF"/>
                </a:highlight>
                <a:latin typeface="Arial"/>
                <a:ea typeface="Arial"/>
                <a:cs typeface="Arial"/>
                <a:sym typeface="Arial"/>
              </a:rPr>
              <a:t>Objective:</a:t>
            </a:r>
            <a:r>
              <a:rPr lang="iw" sz="1400">
                <a:solidFill>
                  <a:srgbClr val="0D0D0D"/>
                </a:solidFill>
                <a:highlight>
                  <a:srgbClr val="FFFFFF"/>
                </a:highlight>
                <a:latin typeface="Arial"/>
                <a:ea typeface="Arial"/>
                <a:cs typeface="Arial"/>
                <a:sym typeface="Arial"/>
              </a:rPr>
              <a:t> Employs Wasserstein loss with gradient penalty, enhancing training stability and image quality.</a:t>
            </a:r>
            <a:endParaRPr sz="1400">
              <a:solidFill>
                <a:srgbClr val="0D0D0D"/>
              </a:solidFill>
              <a:highlight>
                <a:srgbClr val="FFFFFF"/>
              </a:highlight>
              <a:latin typeface="Arial"/>
              <a:ea typeface="Arial"/>
              <a:cs typeface="Arial"/>
              <a:sym typeface="Arial"/>
            </a:endParaRPr>
          </a:p>
          <a:p>
            <a:pPr marL="457200" lvl="0" indent="0" algn="l" rtl="0">
              <a:spcBef>
                <a:spcPts val="1500"/>
              </a:spcBef>
              <a:spcAft>
                <a:spcPts val="0"/>
              </a:spcAft>
              <a:buNone/>
            </a:pPr>
            <a:endParaRPr sz="1400">
              <a:solidFill>
                <a:srgbClr val="0D0D0D"/>
              </a:solidFill>
              <a:highlight>
                <a:srgbClr val="FFFFFF"/>
              </a:highlight>
              <a:latin typeface="Arial"/>
              <a:ea typeface="Arial"/>
              <a:cs typeface="Arial"/>
              <a:sym typeface="Arial"/>
            </a:endParaRPr>
          </a:p>
          <a:p>
            <a:pPr marL="0" lvl="0" indent="0" algn="l" rtl="0">
              <a:spcBef>
                <a:spcPts val="1500"/>
              </a:spcBef>
              <a:spcAft>
                <a:spcPts val="1200"/>
              </a:spcAft>
              <a:buNone/>
            </a:pPr>
            <a:endParaRPr sz="2000"/>
          </a:p>
        </p:txBody>
      </p:sp>
      <p:pic>
        <p:nvPicPr>
          <p:cNvPr id="428" name="Google Shape;428;p60"/>
          <p:cNvPicPr preferRelativeResize="0"/>
          <p:nvPr/>
        </p:nvPicPr>
        <p:blipFill rotWithShape="1">
          <a:blip r:embed="rId3">
            <a:alphaModFix/>
          </a:blip>
          <a:srcRect t="-5585" r="-5485"/>
          <a:stretch/>
        </p:blipFill>
        <p:spPr>
          <a:xfrm>
            <a:off x="2105549" y="3022325"/>
            <a:ext cx="3571575" cy="1980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1"/>
          <p:cNvSpPr txBox="1">
            <a:spLocks noGrp="1"/>
          </p:cNvSpPr>
          <p:nvPr>
            <p:ph type="body" idx="1"/>
          </p:nvPr>
        </p:nvSpPr>
        <p:spPr>
          <a:xfrm>
            <a:off x="311700" y="1280000"/>
            <a:ext cx="4633200" cy="328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iw" sz="1500">
                <a:solidFill>
                  <a:srgbClr val="0D0D0D"/>
                </a:solidFill>
                <a:highlight>
                  <a:srgbClr val="FFFFFF"/>
                </a:highlight>
                <a:latin typeface="Arial"/>
                <a:ea typeface="Arial"/>
                <a:cs typeface="Arial"/>
                <a:sym typeface="Arial"/>
              </a:rPr>
              <a:t>The forward method in the UNetGenerator handles the encoding and decoding within the U-Net architecture. It compresses the input through successive encoder layers, then expands it using decoder layers, incorporating skipped connections from encoder outputs to preserve detail. This process supports accurate reconstruction for tasks like image segmentation.</a:t>
            </a:r>
            <a:endParaRPr sz="1500">
              <a:solidFill>
                <a:srgbClr val="0D0D0D"/>
              </a:solidFill>
              <a:highlight>
                <a:srgbClr val="FFFFFF"/>
              </a:highlight>
              <a:latin typeface="Arial"/>
              <a:ea typeface="Arial"/>
              <a:cs typeface="Arial"/>
              <a:sym typeface="Arial"/>
            </a:endParaRPr>
          </a:p>
        </p:txBody>
      </p:sp>
      <p:pic>
        <p:nvPicPr>
          <p:cNvPr id="434" name="Google Shape;434;p61"/>
          <p:cNvPicPr preferRelativeResize="0"/>
          <p:nvPr/>
        </p:nvPicPr>
        <p:blipFill>
          <a:blip r:embed="rId3">
            <a:alphaModFix/>
          </a:blip>
          <a:stretch>
            <a:fillRect/>
          </a:stretch>
        </p:blipFill>
        <p:spPr>
          <a:xfrm>
            <a:off x="5153850" y="704075"/>
            <a:ext cx="3582425" cy="4117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Training</a:t>
            </a:r>
            <a:endParaRPr/>
          </a:p>
        </p:txBody>
      </p:sp>
      <p:sp>
        <p:nvSpPr>
          <p:cNvPr id="440" name="Google Shape;440;p62"/>
          <p:cNvSpPr txBox="1">
            <a:spLocks noGrp="1"/>
          </p:cNvSpPr>
          <p:nvPr>
            <p:ph type="body" idx="1"/>
          </p:nvPr>
        </p:nvSpPr>
        <p:spPr>
          <a:xfrm>
            <a:off x="311700" y="1197500"/>
            <a:ext cx="3793200" cy="332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1018"/>
              <a:buNone/>
            </a:pPr>
            <a:r>
              <a:rPr lang="iw" sz="1400">
                <a:solidFill>
                  <a:srgbClr val="0D0D0D"/>
                </a:solidFill>
                <a:highlight>
                  <a:srgbClr val="FFFFFF"/>
                </a:highlight>
                <a:latin typeface="Arial"/>
                <a:ea typeface="Arial"/>
                <a:cs typeface="Arial"/>
                <a:sym typeface="Arial"/>
              </a:rPr>
              <a:t>We found this algorithm in the internet and we used it as reference. </a:t>
            </a:r>
            <a:endParaRPr sz="1400">
              <a:solidFill>
                <a:srgbClr val="0D0D0D"/>
              </a:solidFill>
              <a:highlight>
                <a:srgbClr val="FFFFFF"/>
              </a:highlight>
              <a:latin typeface="Arial"/>
              <a:ea typeface="Arial"/>
              <a:cs typeface="Arial"/>
              <a:sym typeface="Arial"/>
            </a:endParaRPr>
          </a:p>
          <a:p>
            <a:pPr marL="0" lvl="0" indent="0" algn="l" rtl="0">
              <a:spcBef>
                <a:spcPts val="1200"/>
              </a:spcBef>
              <a:spcAft>
                <a:spcPts val="0"/>
              </a:spcAft>
              <a:buSzPts val="1018"/>
              <a:buNone/>
            </a:pPr>
            <a:endParaRPr sz="1400">
              <a:solidFill>
                <a:srgbClr val="0D0D0D"/>
              </a:solidFill>
              <a:highlight>
                <a:srgbClr val="FFFFFF"/>
              </a:highlight>
              <a:latin typeface="Arial"/>
              <a:ea typeface="Arial"/>
              <a:cs typeface="Arial"/>
              <a:sym typeface="Arial"/>
            </a:endParaRPr>
          </a:p>
          <a:p>
            <a:pPr marL="0" lvl="0" indent="0" algn="l" rtl="0">
              <a:spcBef>
                <a:spcPts val="1200"/>
              </a:spcBef>
              <a:spcAft>
                <a:spcPts val="0"/>
              </a:spcAft>
              <a:buSzPts val="1018"/>
              <a:buNone/>
            </a:pPr>
            <a:endParaRPr sz="1400">
              <a:solidFill>
                <a:srgbClr val="0D0D0D"/>
              </a:solidFill>
              <a:highlight>
                <a:srgbClr val="FFFFFF"/>
              </a:highlight>
              <a:latin typeface="Arial"/>
              <a:ea typeface="Arial"/>
              <a:cs typeface="Arial"/>
              <a:sym typeface="Arial"/>
            </a:endParaRPr>
          </a:p>
          <a:p>
            <a:pPr marL="0" lvl="0" indent="0" algn="l" rtl="0">
              <a:spcBef>
                <a:spcPts val="1200"/>
              </a:spcBef>
              <a:spcAft>
                <a:spcPts val="0"/>
              </a:spcAft>
              <a:buSzPts val="1018"/>
              <a:buNone/>
            </a:pPr>
            <a:endParaRPr sz="1400">
              <a:solidFill>
                <a:srgbClr val="0D0D0D"/>
              </a:solidFill>
              <a:highlight>
                <a:srgbClr val="FFFFFF"/>
              </a:highlight>
              <a:latin typeface="Arial"/>
              <a:ea typeface="Arial"/>
              <a:cs typeface="Arial"/>
              <a:sym typeface="Arial"/>
            </a:endParaRPr>
          </a:p>
          <a:p>
            <a:pPr marL="0" lvl="0" indent="0" algn="l" rtl="0">
              <a:spcBef>
                <a:spcPts val="1200"/>
              </a:spcBef>
              <a:spcAft>
                <a:spcPts val="0"/>
              </a:spcAft>
              <a:buSzPts val="1018"/>
              <a:buNone/>
            </a:pPr>
            <a:endParaRPr sz="1400">
              <a:solidFill>
                <a:srgbClr val="0D0D0D"/>
              </a:solidFill>
              <a:highlight>
                <a:srgbClr val="FFFFFF"/>
              </a:highlight>
              <a:latin typeface="Arial"/>
              <a:ea typeface="Arial"/>
              <a:cs typeface="Arial"/>
              <a:sym typeface="Arial"/>
            </a:endParaRPr>
          </a:p>
          <a:p>
            <a:pPr marL="0" lvl="0" indent="0" algn="l" rtl="0">
              <a:spcBef>
                <a:spcPts val="1200"/>
              </a:spcBef>
              <a:spcAft>
                <a:spcPts val="0"/>
              </a:spcAft>
              <a:buSzPts val="1018"/>
              <a:buNone/>
            </a:pPr>
            <a:r>
              <a:rPr lang="iw" sz="1400">
                <a:solidFill>
                  <a:srgbClr val="0D0D0D"/>
                </a:solidFill>
                <a:highlight>
                  <a:srgbClr val="FFFFFF"/>
                </a:highlight>
                <a:latin typeface="Arial"/>
                <a:ea typeface="Arial"/>
                <a:cs typeface="Arial"/>
                <a:sym typeface="Arial"/>
              </a:rPr>
              <a:t>*mini_batch- is the amount of random images for the critic training.</a:t>
            </a:r>
            <a:endParaRPr sz="1400">
              <a:solidFill>
                <a:srgbClr val="0D0D0D"/>
              </a:solidFill>
              <a:highlight>
                <a:srgbClr val="FFFFFF"/>
              </a:highlight>
              <a:latin typeface="Arial"/>
              <a:ea typeface="Arial"/>
              <a:cs typeface="Arial"/>
              <a:sym typeface="Arial"/>
            </a:endParaRPr>
          </a:p>
          <a:p>
            <a:pPr marL="0" lvl="0" indent="0" algn="l" rtl="0">
              <a:spcBef>
                <a:spcPts val="1200"/>
              </a:spcBef>
              <a:spcAft>
                <a:spcPts val="1200"/>
              </a:spcAft>
              <a:buSzPts val="1018"/>
              <a:buNone/>
            </a:pPr>
            <a:endParaRPr sz="1400">
              <a:solidFill>
                <a:srgbClr val="0D0D0D"/>
              </a:solidFill>
              <a:highlight>
                <a:srgbClr val="FFFFFF"/>
              </a:highlight>
              <a:latin typeface="Arial"/>
              <a:ea typeface="Arial"/>
              <a:cs typeface="Arial"/>
              <a:sym typeface="Arial"/>
            </a:endParaRPr>
          </a:p>
        </p:txBody>
      </p:sp>
      <p:pic>
        <p:nvPicPr>
          <p:cNvPr id="441" name="Google Shape;441;p62"/>
          <p:cNvPicPr preferRelativeResize="0"/>
          <p:nvPr/>
        </p:nvPicPr>
        <p:blipFill>
          <a:blip r:embed="rId3">
            <a:alphaModFix/>
          </a:blip>
          <a:stretch>
            <a:fillRect/>
          </a:stretch>
        </p:blipFill>
        <p:spPr>
          <a:xfrm>
            <a:off x="4312725" y="1400000"/>
            <a:ext cx="4776849" cy="2473900"/>
          </a:xfrm>
          <a:prstGeom prst="rect">
            <a:avLst/>
          </a:prstGeom>
          <a:noFill/>
          <a:ln>
            <a:noFill/>
          </a:ln>
        </p:spPr>
      </p:pic>
      <p:pic>
        <p:nvPicPr>
          <p:cNvPr id="442" name="Google Shape;442;p62"/>
          <p:cNvPicPr preferRelativeResize="0"/>
          <p:nvPr/>
        </p:nvPicPr>
        <p:blipFill>
          <a:blip r:embed="rId4">
            <a:alphaModFix/>
          </a:blip>
          <a:stretch>
            <a:fillRect/>
          </a:stretch>
        </p:blipFill>
        <p:spPr>
          <a:xfrm>
            <a:off x="750900" y="1914525"/>
            <a:ext cx="2362200" cy="1314450"/>
          </a:xfrm>
          <a:prstGeom prst="rect">
            <a:avLst/>
          </a:prstGeom>
          <a:noFill/>
          <a:ln>
            <a:noFill/>
          </a:ln>
        </p:spPr>
      </p:pic>
      <p:cxnSp>
        <p:nvCxnSpPr>
          <p:cNvPr id="443" name="Google Shape;443;p62"/>
          <p:cNvCxnSpPr/>
          <p:nvPr/>
        </p:nvCxnSpPr>
        <p:spPr>
          <a:xfrm>
            <a:off x="2357500" y="1677500"/>
            <a:ext cx="1920000" cy="0"/>
          </a:xfrm>
          <a:prstGeom prst="straightConnector1">
            <a:avLst/>
          </a:prstGeom>
          <a:noFill/>
          <a:ln w="9525" cap="flat" cmpd="sng">
            <a:solidFill>
              <a:srgbClr val="EF6C00"/>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iw" sz="1600">
                <a:solidFill>
                  <a:srgbClr val="0D0D0D"/>
                </a:solidFill>
                <a:highlight>
                  <a:srgbClr val="FFFFFF"/>
                </a:highlight>
                <a:latin typeface="Arial"/>
                <a:ea typeface="Arial"/>
                <a:cs typeface="Arial"/>
                <a:sym typeface="Arial"/>
              </a:rPr>
              <a:t>Before presenting the results, it's important to note that due to the lengthy training time required, we were only able to complete 21 epochs, with each set of 8 epochs taking approximately 12 hours. Therefore, the results you're about to see reflect the model's performance after these 21 epochs of training.</a:t>
            </a:r>
            <a:endParaRPr sz="16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solidFill>
                  <a:srgbClr val="0D0D0D"/>
                </a:solidFill>
              </a:rPr>
              <a:t>WGAN - Results</a:t>
            </a:r>
            <a:endParaRPr>
              <a:solidFill>
                <a:srgbClr val="0D0D0D"/>
              </a:solidFill>
            </a:endParaRPr>
          </a:p>
        </p:txBody>
      </p:sp>
      <p:pic>
        <p:nvPicPr>
          <p:cNvPr id="454" name="Google Shape;454;p64"/>
          <p:cNvPicPr preferRelativeResize="0"/>
          <p:nvPr/>
        </p:nvPicPr>
        <p:blipFill>
          <a:blip r:embed="rId3">
            <a:alphaModFix/>
          </a:blip>
          <a:stretch>
            <a:fillRect/>
          </a:stretch>
        </p:blipFill>
        <p:spPr>
          <a:xfrm>
            <a:off x="1352400" y="1152425"/>
            <a:ext cx="5735975" cy="3708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65"/>
          <p:cNvPicPr preferRelativeResize="0"/>
          <p:nvPr/>
        </p:nvPicPr>
        <p:blipFill>
          <a:blip r:embed="rId3">
            <a:alphaModFix/>
          </a:blip>
          <a:stretch>
            <a:fillRect/>
          </a:stretch>
        </p:blipFill>
        <p:spPr>
          <a:xfrm>
            <a:off x="897475" y="95000"/>
            <a:ext cx="7602674" cy="48884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6"/>
          <p:cNvPicPr preferRelativeResize="0"/>
          <p:nvPr/>
        </p:nvPicPr>
        <p:blipFill>
          <a:blip r:embed="rId3">
            <a:alphaModFix/>
          </a:blip>
          <a:stretch>
            <a:fillRect/>
          </a:stretch>
        </p:blipFill>
        <p:spPr>
          <a:xfrm>
            <a:off x="812400" y="95000"/>
            <a:ext cx="7474801" cy="48545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67"/>
          <p:cNvPicPr preferRelativeResize="0"/>
          <p:nvPr/>
        </p:nvPicPr>
        <p:blipFill>
          <a:blip r:embed="rId3">
            <a:alphaModFix/>
          </a:blip>
          <a:stretch>
            <a:fillRect/>
          </a:stretch>
        </p:blipFill>
        <p:spPr>
          <a:xfrm>
            <a:off x="906300" y="114900"/>
            <a:ext cx="7571401" cy="4838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Model running instructions:</a:t>
            </a:r>
            <a:endParaRPr/>
          </a:p>
        </p:txBody>
      </p:sp>
      <p:sp>
        <p:nvSpPr>
          <p:cNvPr id="475" name="Google Shape;475;p6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14960" algn="l" rtl="0">
              <a:spcBef>
                <a:spcPts val="0"/>
              </a:spcBef>
              <a:spcAft>
                <a:spcPts val="0"/>
              </a:spcAft>
              <a:buClr>
                <a:srgbClr val="0D0D0D"/>
              </a:buClr>
              <a:buSzPct val="100000"/>
              <a:buFont typeface="Arial"/>
              <a:buAutoNum type="arabicPeriod"/>
            </a:pPr>
            <a:r>
              <a:rPr lang="iw" sz="1600" dirty="0">
                <a:solidFill>
                  <a:srgbClr val="0D0D0D"/>
                </a:solidFill>
                <a:highlight>
                  <a:srgbClr val="FFFFFF"/>
                </a:highlight>
                <a:latin typeface="Arial"/>
                <a:ea typeface="Arial"/>
                <a:cs typeface="Arial"/>
                <a:sym typeface="Arial"/>
              </a:rPr>
              <a:t>upload GAN-L1 notebook to Google Colab, and download the model for the link below:</a:t>
            </a:r>
            <a:endParaRPr dirty="0"/>
          </a:p>
          <a:p>
            <a:pPr marL="914400" lvl="0" indent="457200" algn="l" rtl="0">
              <a:spcBef>
                <a:spcPts val="1200"/>
              </a:spcBef>
              <a:spcAft>
                <a:spcPts val="0"/>
              </a:spcAft>
              <a:buNone/>
            </a:pPr>
            <a:r>
              <a:rPr lang="en-US" sz="800" u="sng" dirty="0">
                <a:solidFill>
                  <a:schemeClr val="hlink"/>
                </a:solidFill>
              </a:rPr>
              <a:t>https://</a:t>
            </a:r>
            <a:r>
              <a:rPr lang="en-US" sz="800" u="sng" dirty="0" err="1">
                <a:solidFill>
                  <a:schemeClr val="hlink"/>
                </a:solidFill>
              </a:rPr>
              <a:t>drive.google.com</a:t>
            </a:r>
            <a:r>
              <a:rPr lang="en-US" sz="800" u="sng" dirty="0">
                <a:solidFill>
                  <a:schemeClr val="hlink"/>
                </a:solidFill>
              </a:rPr>
              <a:t>/file/d/1aHGpMl5VdSlpQUCmUJnsR8ONWL2k_MOr/</a:t>
            </a:r>
            <a:r>
              <a:rPr lang="en-US" sz="800" u="sng" dirty="0" err="1">
                <a:solidFill>
                  <a:schemeClr val="hlink"/>
                </a:solidFill>
              </a:rPr>
              <a:t>view?usp</a:t>
            </a:r>
            <a:r>
              <a:rPr lang="en-US" sz="800" u="sng" dirty="0">
                <a:solidFill>
                  <a:schemeClr val="hlink"/>
                </a:solidFill>
              </a:rPr>
              <a:t>=</a:t>
            </a:r>
            <a:r>
              <a:rPr lang="en-US" sz="800" u="sng" dirty="0" err="1">
                <a:solidFill>
                  <a:schemeClr val="hlink"/>
                </a:solidFill>
              </a:rPr>
              <a:t>share_link</a:t>
            </a:r>
            <a:endParaRPr lang="en-US" sz="800" u="sng" dirty="0">
              <a:solidFill>
                <a:schemeClr val="hlink"/>
              </a:solidFill>
            </a:endParaRPr>
          </a:p>
          <a:p>
            <a:pPr marL="457200" lvl="0" indent="-314960" algn="l" rtl="0">
              <a:spcBef>
                <a:spcPts val="1200"/>
              </a:spcBef>
              <a:spcAft>
                <a:spcPts val="0"/>
              </a:spcAft>
              <a:buClr>
                <a:srgbClr val="0D0D0D"/>
              </a:buClr>
              <a:buSzPct val="100000"/>
              <a:buFont typeface="Arial"/>
              <a:buAutoNum type="arabicPeriod"/>
            </a:pPr>
            <a:r>
              <a:rPr lang="iw" sz="1600" dirty="0">
                <a:solidFill>
                  <a:srgbClr val="0D0D0D"/>
                </a:solidFill>
                <a:highlight>
                  <a:srgbClr val="FFFFFF"/>
                </a:highlight>
                <a:latin typeface="Arial"/>
                <a:ea typeface="Arial"/>
                <a:cs typeface="Arial"/>
                <a:sym typeface="Arial"/>
              </a:rPr>
              <a:t>now upload the model to your Google drive.</a:t>
            </a:r>
            <a:endParaRPr sz="1600" dirty="0">
              <a:solidFill>
                <a:srgbClr val="0D0D0D"/>
              </a:solidFill>
              <a:highlight>
                <a:srgbClr val="FFFFFF"/>
              </a:highlight>
              <a:latin typeface="Arial"/>
              <a:ea typeface="Arial"/>
              <a:cs typeface="Arial"/>
              <a:sym typeface="Arial"/>
            </a:endParaRPr>
          </a:p>
          <a:p>
            <a:pPr marL="457200" lvl="0" indent="-314960" algn="l" rtl="0">
              <a:spcBef>
                <a:spcPts val="0"/>
              </a:spcBef>
              <a:spcAft>
                <a:spcPts val="0"/>
              </a:spcAft>
              <a:buClr>
                <a:srgbClr val="0D0D0D"/>
              </a:buClr>
              <a:buSzPct val="100000"/>
              <a:buFont typeface="Arial"/>
              <a:buAutoNum type="arabicPeriod"/>
            </a:pPr>
            <a:r>
              <a:rPr lang="iw" sz="1600" dirty="0">
                <a:solidFill>
                  <a:srgbClr val="0D0D0D"/>
                </a:solidFill>
                <a:highlight>
                  <a:srgbClr val="FFFFFF"/>
                </a:highlight>
                <a:latin typeface="Arial"/>
                <a:ea typeface="Arial"/>
                <a:cs typeface="Arial"/>
                <a:sym typeface="Arial"/>
              </a:rPr>
              <a:t>copy the path to model from your Google drive and paste it in this line (last block)</a:t>
            </a:r>
            <a:endParaRPr sz="1600" dirty="0">
              <a:solidFill>
                <a:srgbClr val="0D0D0D"/>
              </a:solidFill>
              <a:highlight>
                <a:srgbClr val="FFFFFF"/>
              </a:highlight>
              <a:latin typeface="Arial"/>
              <a:ea typeface="Arial"/>
              <a:cs typeface="Arial"/>
              <a:sym typeface="Arial"/>
            </a:endParaRPr>
          </a:p>
          <a:p>
            <a:pPr marL="457200" lvl="0" indent="0" algn="l" rtl="0">
              <a:spcBef>
                <a:spcPts val="1200"/>
              </a:spcBef>
              <a:spcAft>
                <a:spcPts val="0"/>
              </a:spcAft>
              <a:buNone/>
            </a:pPr>
            <a:endParaRPr sz="1600" dirty="0">
              <a:solidFill>
                <a:srgbClr val="0D0D0D"/>
              </a:solidFill>
              <a:highlight>
                <a:srgbClr val="FFFFFF"/>
              </a:highlight>
              <a:latin typeface="Arial"/>
              <a:ea typeface="Arial"/>
              <a:cs typeface="Arial"/>
              <a:sym typeface="Arial"/>
            </a:endParaRPr>
          </a:p>
          <a:p>
            <a:pPr marL="457200" lvl="0" indent="-314960" algn="l" rtl="0">
              <a:spcBef>
                <a:spcPts val="1200"/>
              </a:spcBef>
              <a:spcAft>
                <a:spcPts val="0"/>
              </a:spcAft>
              <a:buClr>
                <a:srgbClr val="0D0D0D"/>
              </a:buClr>
              <a:buSzPct val="100000"/>
              <a:buFont typeface="Arial"/>
              <a:buAutoNum type="arabicPeriod"/>
            </a:pPr>
            <a:r>
              <a:rPr lang="iw" sz="1600" dirty="0">
                <a:solidFill>
                  <a:srgbClr val="0D0D0D"/>
                </a:solidFill>
                <a:highlight>
                  <a:srgbClr val="FFFFFF"/>
                </a:highlight>
                <a:latin typeface="Arial"/>
                <a:ea typeface="Arial"/>
                <a:cs typeface="Arial"/>
                <a:sym typeface="Arial"/>
              </a:rPr>
              <a:t>run the first block (where all the imports are) and the second block (under the headline Generator - UNET)</a:t>
            </a:r>
            <a:endParaRPr sz="1600" dirty="0">
              <a:solidFill>
                <a:srgbClr val="0D0D0D"/>
              </a:solidFill>
              <a:highlight>
                <a:srgbClr val="FFFFFF"/>
              </a:highlight>
              <a:latin typeface="Arial"/>
              <a:ea typeface="Arial"/>
              <a:cs typeface="Arial"/>
              <a:sym typeface="Arial"/>
            </a:endParaRPr>
          </a:p>
          <a:p>
            <a:pPr marL="457200" lvl="0" indent="-314960" algn="l" rtl="0">
              <a:spcBef>
                <a:spcPts val="0"/>
              </a:spcBef>
              <a:spcAft>
                <a:spcPts val="0"/>
              </a:spcAft>
              <a:buClr>
                <a:srgbClr val="0D0D0D"/>
              </a:buClr>
              <a:buSzPct val="100000"/>
              <a:buFont typeface="Arial"/>
              <a:buAutoNum type="arabicPeriod"/>
            </a:pPr>
            <a:r>
              <a:rPr lang="iw" sz="1600" dirty="0">
                <a:solidFill>
                  <a:srgbClr val="0D0D0D"/>
                </a:solidFill>
                <a:highlight>
                  <a:srgbClr val="FFFFFF"/>
                </a:highlight>
                <a:latin typeface="Arial"/>
                <a:ea typeface="Arial"/>
                <a:cs typeface="Arial"/>
                <a:sym typeface="Arial"/>
              </a:rPr>
              <a:t>run the last block</a:t>
            </a:r>
            <a:endParaRPr sz="1600" dirty="0">
              <a:solidFill>
                <a:srgbClr val="0D0D0D"/>
              </a:solidFill>
              <a:highlight>
                <a:srgbClr val="FFFFFF"/>
              </a:highlight>
              <a:latin typeface="Arial"/>
              <a:ea typeface="Arial"/>
              <a:cs typeface="Arial"/>
              <a:sym typeface="Arial"/>
            </a:endParaRPr>
          </a:p>
          <a:p>
            <a:pPr marL="457200" lvl="0" indent="-314960" algn="l" rtl="0">
              <a:spcBef>
                <a:spcPts val="0"/>
              </a:spcBef>
              <a:spcAft>
                <a:spcPts val="0"/>
              </a:spcAft>
              <a:buClr>
                <a:srgbClr val="0D0D0D"/>
              </a:buClr>
              <a:buSzPct val="100000"/>
              <a:buFont typeface="Arial"/>
              <a:buAutoNum type="arabicPeriod"/>
            </a:pPr>
            <a:r>
              <a:rPr lang="iw" sz="1600" dirty="0">
                <a:solidFill>
                  <a:srgbClr val="0D0D0D"/>
                </a:solidFill>
                <a:highlight>
                  <a:srgbClr val="FFFFFF"/>
                </a:highlight>
                <a:latin typeface="Arial"/>
                <a:ea typeface="Arial"/>
                <a:cs typeface="Arial"/>
                <a:sym typeface="Arial"/>
              </a:rPr>
              <a:t>enjoy the results!</a:t>
            </a:r>
            <a:endParaRPr sz="1600" dirty="0">
              <a:solidFill>
                <a:srgbClr val="0D0D0D"/>
              </a:solidFill>
              <a:highlight>
                <a:srgbClr val="FFFFFF"/>
              </a:highlight>
              <a:latin typeface="Arial"/>
              <a:ea typeface="Arial"/>
              <a:cs typeface="Arial"/>
              <a:sym typeface="Arial"/>
            </a:endParaRPr>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476" name="Google Shape;476;p68"/>
          <p:cNvPicPr preferRelativeResize="0"/>
          <p:nvPr/>
        </p:nvPicPr>
        <p:blipFill>
          <a:blip r:embed="rId3">
            <a:alphaModFix/>
          </a:blip>
          <a:stretch>
            <a:fillRect/>
          </a:stretch>
        </p:blipFill>
        <p:spPr>
          <a:xfrm>
            <a:off x="2224979" y="2798612"/>
            <a:ext cx="3114675" cy="23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w" sz="1800">
                <a:solidFill>
                  <a:srgbClr val="0D0D0D"/>
                </a:solidFill>
                <a:highlight>
                  <a:srgbClr val="FFFFFF"/>
                </a:highlight>
                <a:latin typeface="Arial"/>
                <a:ea typeface="Arial"/>
                <a:cs typeface="Arial"/>
                <a:sym typeface="Arial"/>
              </a:rPr>
              <a:t>Generator</a:t>
            </a:r>
            <a:r>
              <a:rPr lang="iw" sz="1800"/>
              <a:t> </a:t>
            </a:r>
            <a:r>
              <a:rPr lang="iw" sz="1800">
                <a:solidFill>
                  <a:srgbClr val="0D0D0D"/>
                </a:solidFill>
              </a:rPr>
              <a:t>and</a:t>
            </a:r>
            <a:r>
              <a:rPr lang="iw" sz="1800"/>
              <a:t> </a:t>
            </a:r>
            <a:r>
              <a:rPr lang="iw" sz="1800">
                <a:solidFill>
                  <a:srgbClr val="0D0D0D"/>
                </a:solidFill>
                <a:highlight>
                  <a:srgbClr val="FFFFFF"/>
                </a:highlight>
                <a:latin typeface="Arial"/>
                <a:ea typeface="Arial"/>
                <a:cs typeface="Arial"/>
                <a:sym typeface="Arial"/>
              </a:rPr>
              <a:t>Discriminator </a:t>
            </a:r>
            <a:endParaRPr sz="1800"/>
          </a:p>
        </p:txBody>
      </p:sp>
      <p:sp>
        <p:nvSpPr>
          <p:cNvPr id="99" name="Google Shape;99;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228600" algn="l" rtl="0">
              <a:spcBef>
                <a:spcPts val="1500"/>
              </a:spcBef>
              <a:spcAft>
                <a:spcPts val="0"/>
              </a:spcAft>
              <a:buClr>
                <a:srgbClr val="0D0D0D"/>
              </a:buClr>
              <a:buSzPts val="1400"/>
              <a:buFont typeface="Arial"/>
              <a:buNone/>
            </a:pPr>
            <a:r>
              <a:rPr lang="iw" sz="1400" b="1" dirty="0">
                <a:solidFill>
                  <a:srgbClr val="0D0D0D"/>
                </a:solidFill>
                <a:highlight>
                  <a:srgbClr val="FFFFFF"/>
                </a:highlight>
                <a:latin typeface="Arial"/>
                <a:ea typeface="Arial"/>
                <a:cs typeface="Arial"/>
                <a:sym typeface="Arial"/>
              </a:rPr>
              <a:t>Generator:</a:t>
            </a:r>
            <a:r>
              <a:rPr lang="iw" sz="1400" dirty="0">
                <a:solidFill>
                  <a:srgbClr val="0D0D0D"/>
                </a:solidFill>
                <a:highlight>
                  <a:srgbClr val="FFFFFF"/>
                </a:highlight>
                <a:latin typeface="Arial"/>
                <a:ea typeface="Arial"/>
                <a:cs typeface="Arial"/>
                <a:sym typeface="Arial"/>
              </a:rPr>
              <a:t> This part of the network is responsible for creating new data instances. In the case of UNet models, the generator typically includes both encoder and decoder parts. The encoder compresses the input into a latent space, and the decoder reconstructs the output from this latent space.</a:t>
            </a:r>
            <a:endParaRPr sz="1400" dirty="0">
              <a:solidFill>
                <a:srgbClr val="0D0D0D"/>
              </a:solidFill>
              <a:highlight>
                <a:srgbClr val="FFFFFF"/>
              </a:highlight>
              <a:latin typeface="Arial"/>
              <a:ea typeface="Arial"/>
              <a:cs typeface="Arial"/>
              <a:sym typeface="Arial"/>
            </a:endParaRPr>
          </a:p>
          <a:p>
            <a:pPr marL="457200" lvl="0" indent="-228600" algn="l" rtl="0">
              <a:spcBef>
                <a:spcPts val="0"/>
              </a:spcBef>
              <a:spcAft>
                <a:spcPts val="0"/>
              </a:spcAft>
              <a:buClr>
                <a:srgbClr val="0D0D0D"/>
              </a:buClr>
              <a:buSzPts val="1400"/>
              <a:buFont typeface="Arial"/>
              <a:buNone/>
            </a:pPr>
            <a:r>
              <a:rPr lang="iw" sz="1400" b="1" dirty="0">
                <a:solidFill>
                  <a:srgbClr val="0D0D0D"/>
                </a:solidFill>
                <a:highlight>
                  <a:srgbClr val="FFFFFF"/>
                </a:highlight>
                <a:latin typeface="Arial"/>
                <a:ea typeface="Arial"/>
                <a:cs typeface="Arial"/>
                <a:sym typeface="Arial"/>
              </a:rPr>
              <a:t>Discriminator (or Critic in some GAN variants like WGAN):</a:t>
            </a:r>
            <a:r>
              <a:rPr lang="iw" sz="1400" dirty="0">
                <a:solidFill>
                  <a:srgbClr val="0D0D0D"/>
                </a:solidFill>
                <a:highlight>
                  <a:srgbClr val="FFFFFF"/>
                </a:highlight>
                <a:latin typeface="Arial"/>
                <a:ea typeface="Arial"/>
                <a:cs typeface="Arial"/>
                <a:sym typeface="Arial"/>
              </a:rPr>
              <a:t> This is a separate network that judges whether the output of the generator is real (like the actual data) or fake (produced by the generator). The discriminator does not involve decoding but rather evaluates the authenticity of the inputs it receives, which are either real data or fake data generated by the generator.</a:t>
            </a:r>
            <a:endParaRPr sz="1400" dirty="0">
              <a:solidFill>
                <a:srgbClr val="0D0D0D"/>
              </a:solidFill>
              <a:highlight>
                <a:srgbClr val="FFFFFF"/>
              </a:highlight>
              <a:latin typeface="Arial"/>
              <a:ea typeface="Arial"/>
              <a:cs typeface="Arial"/>
              <a:sym typeface="Arial"/>
            </a:endParaRPr>
          </a:p>
          <a:p>
            <a:pPr marL="914400" lvl="1" indent="-317500" algn="l" rtl="0">
              <a:spcBef>
                <a:spcPts val="0"/>
              </a:spcBef>
              <a:spcAft>
                <a:spcPts val="0"/>
              </a:spcAft>
              <a:buClr>
                <a:srgbClr val="0D0D0D"/>
              </a:buClr>
              <a:buSzPts val="1400"/>
              <a:buFont typeface="Arial"/>
              <a:buChar char="●"/>
            </a:pPr>
            <a:r>
              <a:rPr lang="iw" dirty="0">
                <a:solidFill>
                  <a:srgbClr val="0D0D0D"/>
                </a:solidFill>
                <a:highlight>
                  <a:srgbClr val="FFFFFF"/>
                </a:highlight>
                <a:latin typeface="Arial"/>
                <a:ea typeface="Arial"/>
                <a:cs typeface="Arial"/>
                <a:sym typeface="Arial"/>
              </a:rPr>
              <a:t>In traditional GANs, the discriminator's job is to classify inputs as real or fake.</a:t>
            </a:r>
            <a:endParaRPr dirty="0">
              <a:solidFill>
                <a:srgbClr val="0D0D0D"/>
              </a:solidFill>
              <a:highlight>
                <a:srgbClr val="FFFFFF"/>
              </a:highlight>
              <a:latin typeface="Arial"/>
              <a:ea typeface="Arial"/>
              <a:cs typeface="Arial"/>
              <a:sym typeface="Arial"/>
            </a:endParaRPr>
          </a:p>
          <a:p>
            <a:pPr marL="914400" lvl="1" indent="-317500" algn="l" rtl="0">
              <a:spcBef>
                <a:spcPts val="0"/>
              </a:spcBef>
              <a:spcAft>
                <a:spcPts val="0"/>
              </a:spcAft>
              <a:buClr>
                <a:srgbClr val="0D0D0D"/>
              </a:buClr>
              <a:buSzPts val="1400"/>
              <a:buFont typeface="Arial"/>
              <a:buChar char="●"/>
            </a:pPr>
            <a:r>
              <a:rPr lang="iw" dirty="0">
                <a:solidFill>
                  <a:srgbClr val="0D0D0D"/>
                </a:solidFill>
                <a:highlight>
                  <a:srgbClr val="FFFFFF"/>
                </a:highlight>
                <a:latin typeface="Arial"/>
                <a:ea typeface="Arial"/>
                <a:cs typeface="Arial"/>
                <a:sym typeface="Arial"/>
              </a:rPr>
              <a:t>In WGANs (Wasserstein GANs), the discriminator is often called a critic because it does not classify. Instead, it provides a score (not a probability) that measures how real or fake an input is, without categorizing it into discrete classes.</a:t>
            </a:r>
            <a:endParaRPr dirty="0">
              <a:solidFill>
                <a:srgbClr val="0D0D0D"/>
              </a:solidFill>
              <a:highlight>
                <a:srgbClr val="FFFFFF"/>
              </a:highlight>
              <a:latin typeface="Arial"/>
              <a:ea typeface="Arial"/>
              <a:cs typeface="Arial"/>
              <a:sym typeface="Arial"/>
            </a:endParaRPr>
          </a:p>
          <a:p>
            <a:pPr marL="0" lvl="0" indent="0" algn="l" rtl="0">
              <a:spcBef>
                <a:spcPts val="1500"/>
              </a:spcBef>
              <a:spcAft>
                <a:spcPts val="1200"/>
              </a:spcAft>
              <a:buNone/>
            </a:pPr>
            <a:endParaRPr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w" sz="1800" dirty="0">
                <a:solidFill>
                  <a:srgbClr val="0D0D0D"/>
                </a:solidFill>
                <a:highlight>
                  <a:srgbClr val="FFFFFF"/>
                </a:highlight>
                <a:latin typeface="Arial"/>
                <a:ea typeface="Arial"/>
                <a:cs typeface="Arial"/>
                <a:sym typeface="Arial"/>
              </a:rPr>
              <a:t>Architecture  </a:t>
            </a:r>
            <a:endParaRPr sz="4000" dirty="0"/>
          </a:p>
        </p:txBody>
      </p:sp>
      <p:sp>
        <p:nvSpPr>
          <p:cNvPr id="105" name="Google Shape;105;p19"/>
          <p:cNvSpPr txBox="1">
            <a:spLocks noGrp="1"/>
          </p:cNvSpPr>
          <p:nvPr>
            <p:ph type="body" idx="1"/>
          </p:nvPr>
        </p:nvSpPr>
        <p:spPr>
          <a:xfrm>
            <a:off x="311700" y="1266325"/>
            <a:ext cx="8589300" cy="36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1400" dirty="0">
                <a:solidFill>
                  <a:srgbClr val="0D0D0D"/>
                </a:solidFill>
                <a:highlight>
                  <a:srgbClr val="FFFFFF"/>
                </a:highlight>
                <a:latin typeface="Arial"/>
                <a:ea typeface="Arial"/>
                <a:cs typeface="Arial"/>
                <a:sym typeface="Arial"/>
              </a:rPr>
              <a:t>The architecture implemented in this model is a GAN (Generative Adversarial Network) utilizing U-Net as the generator and a CNN for the discriminator. Both networks extensively employ VGG blocks to construct deep convolutional layers, optimized using the Adam optimizer.</a:t>
            </a:r>
            <a:endParaRPr sz="1400" dirty="0">
              <a:solidFill>
                <a:srgbClr val="0D0D0D"/>
              </a:solidFill>
              <a:highlight>
                <a:srgbClr val="FFFFFF"/>
              </a:highlight>
              <a:latin typeface="Arial"/>
              <a:ea typeface="Arial"/>
              <a:cs typeface="Arial"/>
              <a:sym typeface="Arial"/>
            </a:endParaRPr>
          </a:p>
          <a:p>
            <a:pPr marL="0" lvl="0" indent="0" algn="l" rtl="0">
              <a:spcBef>
                <a:spcPts val="1500"/>
              </a:spcBef>
              <a:spcAft>
                <a:spcPts val="0"/>
              </a:spcAft>
              <a:buNone/>
            </a:pPr>
            <a:r>
              <a:rPr lang="iw" sz="1400" dirty="0">
                <a:solidFill>
                  <a:srgbClr val="0D0D0D"/>
                </a:solidFill>
                <a:highlight>
                  <a:srgbClr val="FFFFFF"/>
                </a:highlight>
                <a:latin typeface="Arial"/>
                <a:ea typeface="Arial"/>
                <a:cs typeface="Arial"/>
                <a:sym typeface="Arial"/>
              </a:rPr>
              <a:t>Generator - U-Net Architecture</a:t>
            </a:r>
            <a:r>
              <a:rPr lang="en-US" sz="1400" dirty="0">
                <a:solidFill>
                  <a:srgbClr val="0D0D0D"/>
                </a:solidFill>
                <a:highlight>
                  <a:srgbClr val="FFFFFF"/>
                </a:highlight>
                <a:latin typeface="Arial"/>
                <a:ea typeface="Arial"/>
                <a:cs typeface="Arial"/>
                <a:sym typeface="Arial"/>
              </a:rPr>
              <a:t>:</a:t>
            </a:r>
          </a:p>
          <a:p>
            <a:pPr marL="0" lvl="0" indent="0" algn="l" rtl="0">
              <a:spcBef>
                <a:spcPts val="1500"/>
              </a:spcBef>
              <a:spcAft>
                <a:spcPts val="0"/>
              </a:spcAft>
              <a:buNone/>
            </a:pPr>
            <a:endParaRPr sz="1400" dirty="0">
              <a:solidFill>
                <a:srgbClr val="0D0D0D"/>
              </a:solidFill>
              <a:highlight>
                <a:srgbClr val="FFFFFF"/>
              </a:highlight>
              <a:latin typeface="Arial"/>
              <a:ea typeface="Arial"/>
              <a:cs typeface="Arial"/>
              <a:sym typeface="Arial"/>
            </a:endParaRPr>
          </a:p>
          <a:p>
            <a:pPr marL="457200" lvl="0" indent="-317500" algn="l" rtl="0">
              <a:spcBef>
                <a:spcPts val="0"/>
              </a:spcBef>
              <a:spcAft>
                <a:spcPts val="0"/>
              </a:spcAft>
              <a:buClr>
                <a:srgbClr val="0D0D0D"/>
              </a:buClr>
              <a:buSzPts val="1400"/>
              <a:buFont typeface="Arial"/>
              <a:buChar char="●"/>
            </a:pPr>
            <a:r>
              <a:rPr lang="iw" sz="1400" b="1" dirty="0">
                <a:solidFill>
                  <a:srgbClr val="0D0D0D"/>
                </a:solidFill>
                <a:highlight>
                  <a:srgbClr val="FFFFFF"/>
                </a:highlight>
                <a:latin typeface="Arial"/>
                <a:ea typeface="Arial"/>
                <a:cs typeface="Arial"/>
                <a:sym typeface="Arial"/>
              </a:rPr>
              <a:t>Structure</a:t>
            </a:r>
            <a:r>
              <a:rPr lang="en-US" sz="1400" b="1" dirty="0">
                <a:solidFill>
                  <a:srgbClr val="0D0D0D"/>
                </a:solidFill>
                <a:highlight>
                  <a:srgbClr val="FFFFFF"/>
                </a:highlight>
                <a:latin typeface="Arial"/>
                <a:ea typeface="Arial"/>
                <a:cs typeface="Arial"/>
                <a:sym typeface="Arial"/>
              </a:rPr>
              <a:t>:</a:t>
            </a:r>
            <a:r>
              <a:rPr lang="iw" sz="1400" dirty="0">
                <a:solidFill>
                  <a:srgbClr val="0D0D0D"/>
                </a:solidFill>
                <a:highlight>
                  <a:srgbClr val="FFFFFF"/>
                </a:highlight>
                <a:latin typeface="Arial"/>
                <a:ea typeface="Arial"/>
                <a:cs typeface="Arial"/>
                <a:sym typeface="Arial"/>
              </a:rPr>
              <a:t> </a:t>
            </a:r>
            <a:r>
              <a:rPr lang="en-US" sz="1400" dirty="0">
                <a:solidFill>
                  <a:srgbClr val="0D0D0D"/>
                </a:solidFill>
                <a:highlight>
                  <a:srgbClr val="FFFFFF"/>
                </a:highlight>
                <a:latin typeface="Arial"/>
                <a:ea typeface="Arial"/>
                <a:cs typeface="Arial"/>
                <a:sym typeface="Arial"/>
              </a:rPr>
              <a:t> </a:t>
            </a:r>
            <a:r>
              <a:rPr lang="iw" sz="1400" dirty="0">
                <a:solidFill>
                  <a:srgbClr val="0D0D0D"/>
                </a:solidFill>
                <a:highlight>
                  <a:srgbClr val="FFFFFF"/>
                </a:highlight>
                <a:latin typeface="Arial"/>
                <a:ea typeface="Arial"/>
                <a:cs typeface="Arial"/>
                <a:sym typeface="Arial"/>
              </a:rPr>
              <a:t>Each layer of the U-Net generator consists of a VGGBlock, which is a series of two convolutional layers, each followed by batch normalization and ReLU activation. We use them because they are known for their simplicity and effectiveness in feature extraction. The network employs downsampling (encoder) followed by upsampling (decoder) with skip connections to preserve context and details.</a:t>
            </a:r>
            <a:endParaRPr sz="1400" dirty="0">
              <a:solidFill>
                <a:srgbClr val="0D0D0D"/>
              </a:solidFill>
              <a:highlight>
                <a:srgbClr val="FFFFFF"/>
              </a:highlight>
              <a:latin typeface="Arial"/>
              <a:ea typeface="Arial"/>
              <a:cs typeface="Arial"/>
              <a:sym typeface="Arial"/>
            </a:endParaRPr>
          </a:p>
          <a:p>
            <a:pPr marL="0" lvl="0" indent="0" algn="l" rtl="0">
              <a:spcBef>
                <a:spcPts val="1500"/>
              </a:spcBef>
              <a:spcAft>
                <a:spcPts val="1200"/>
              </a:spcAft>
              <a:buNone/>
            </a:pPr>
            <a:endParaRPr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ctr" rtl="0">
              <a:lnSpc>
                <a:spcPct val="160000"/>
              </a:lnSpc>
              <a:spcBef>
                <a:spcPts val="1400"/>
              </a:spcBef>
              <a:spcAft>
                <a:spcPts val="0"/>
              </a:spcAft>
              <a:buNone/>
            </a:pPr>
            <a:r>
              <a:rPr lang="iw" sz="1872">
                <a:solidFill>
                  <a:srgbClr val="0D0D0D"/>
                </a:solidFill>
                <a:highlight>
                  <a:srgbClr val="FFFFFF"/>
                </a:highlight>
                <a:latin typeface="Arial"/>
                <a:ea typeface="Arial"/>
                <a:cs typeface="Arial"/>
                <a:sym typeface="Arial"/>
              </a:rPr>
              <a:t>Introduction to VGG Block in Neural Networks</a:t>
            </a:r>
            <a:endParaRPr sz="1872">
              <a:solidFill>
                <a:srgbClr val="0D0D0D"/>
              </a:solidFill>
              <a:highlight>
                <a:srgbClr val="FFFFFF"/>
              </a:highlight>
              <a:latin typeface="Arial"/>
              <a:ea typeface="Arial"/>
              <a:cs typeface="Arial"/>
              <a:sym typeface="Arial"/>
            </a:endParaRPr>
          </a:p>
          <a:p>
            <a:pPr marL="0" lvl="0" indent="0" algn="ctr" rtl="0">
              <a:spcBef>
                <a:spcPts val="400"/>
              </a:spcBef>
              <a:spcAft>
                <a:spcPts val="0"/>
              </a:spcAft>
              <a:buNone/>
            </a:pPr>
            <a:endParaRPr/>
          </a:p>
        </p:txBody>
      </p:sp>
      <p:sp>
        <p:nvSpPr>
          <p:cNvPr id="111" name="Google Shape;111;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17500" algn="l" rtl="0">
              <a:spcBef>
                <a:spcPts val="1500"/>
              </a:spcBef>
              <a:spcAft>
                <a:spcPts val="0"/>
              </a:spcAft>
              <a:buClr>
                <a:srgbClr val="0D0D0D"/>
              </a:buClr>
              <a:buSzPts val="1400"/>
              <a:buFont typeface="Arial"/>
              <a:buChar char="●"/>
            </a:pPr>
            <a:r>
              <a:rPr lang="iw" sz="1400" b="1">
                <a:solidFill>
                  <a:srgbClr val="0D0D0D"/>
                </a:solidFill>
                <a:highlight>
                  <a:srgbClr val="FFFFFF"/>
                </a:highlight>
                <a:latin typeface="Arial"/>
                <a:ea typeface="Arial"/>
                <a:cs typeface="Arial"/>
                <a:sym typeface="Arial"/>
              </a:rPr>
              <a:t>Purpose: </a:t>
            </a:r>
            <a:r>
              <a:rPr lang="iw" sz="1400">
                <a:solidFill>
                  <a:srgbClr val="0D0D0D"/>
                </a:solidFill>
                <a:highlight>
                  <a:srgbClr val="FFFFFF"/>
                </a:highlight>
                <a:latin typeface="Arial"/>
                <a:ea typeface="Arial"/>
                <a:cs typeface="Arial"/>
                <a:sym typeface="Arial"/>
              </a:rPr>
              <a:t>VGG Blocks are a fundamental building block used in many CNN architectures, known for their simplicity and effectiveness in feature extraction.</a:t>
            </a:r>
            <a:endParaRPr sz="1400">
              <a:solidFill>
                <a:srgbClr val="0D0D0D"/>
              </a:solidFill>
              <a:highlight>
                <a:srgbClr val="FFFFFF"/>
              </a:highlight>
              <a:latin typeface="Arial"/>
              <a:ea typeface="Arial"/>
              <a:cs typeface="Arial"/>
              <a:sym typeface="Arial"/>
            </a:endParaRPr>
          </a:p>
          <a:p>
            <a:pPr marL="457200" lvl="0" indent="-317500" algn="l" rtl="0">
              <a:spcBef>
                <a:spcPts val="0"/>
              </a:spcBef>
              <a:spcAft>
                <a:spcPts val="0"/>
              </a:spcAft>
              <a:buClr>
                <a:srgbClr val="0D0D0D"/>
              </a:buClr>
              <a:buSzPts val="1400"/>
              <a:buFont typeface="Arial"/>
              <a:buChar char="●"/>
            </a:pPr>
            <a:r>
              <a:rPr lang="iw" sz="1400" b="1">
                <a:solidFill>
                  <a:srgbClr val="0D0D0D"/>
                </a:solidFill>
                <a:highlight>
                  <a:srgbClr val="FFFFFF"/>
                </a:highlight>
                <a:latin typeface="Arial"/>
                <a:ea typeface="Arial"/>
                <a:cs typeface="Arial"/>
                <a:sym typeface="Arial"/>
              </a:rPr>
              <a:t>Configuration:</a:t>
            </a:r>
            <a:r>
              <a:rPr lang="iw" sz="1400">
                <a:solidFill>
                  <a:srgbClr val="0D0D0D"/>
                </a:solidFill>
                <a:highlight>
                  <a:srgbClr val="FFFFFF"/>
                </a:highlight>
                <a:latin typeface="Arial"/>
                <a:ea typeface="Arial"/>
                <a:cs typeface="Arial"/>
                <a:sym typeface="Arial"/>
              </a:rPr>
              <a:t> Consists of consecutive convolutional layers followed by batch normalization and ReLU activation to introduce non-linearity.</a:t>
            </a:r>
            <a:endParaRPr sz="1400">
              <a:solidFill>
                <a:srgbClr val="0D0D0D"/>
              </a:solidFill>
              <a:highlight>
                <a:srgbClr val="FFFFFF"/>
              </a:highlight>
              <a:latin typeface="Arial"/>
              <a:ea typeface="Arial"/>
              <a:cs typeface="Arial"/>
              <a:sym typeface="Arial"/>
            </a:endParaRPr>
          </a:p>
          <a:p>
            <a:pPr marL="914400" lvl="1" indent="-317500" algn="l" rtl="0">
              <a:spcBef>
                <a:spcPts val="0"/>
              </a:spcBef>
              <a:spcAft>
                <a:spcPts val="0"/>
              </a:spcAft>
              <a:buClr>
                <a:srgbClr val="0D0D0D"/>
              </a:buClr>
              <a:buSzPts val="1400"/>
              <a:buFont typeface="Arial"/>
              <a:buChar char="●"/>
            </a:pPr>
            <a:r>
              <a:rPr lang="iw" b="1">
                <a:solidFill>
                  <a:srgbClr val="0D0D0D"/>
                </a:solidFill>
                <a:highlight>
                  <a:srgbClr val="FFFFFF"/>
                </a:highlight>
                <a:latin typeface="Arial"/>
                <a:ea typeface="Arial"/>
                <a:cs typeface="Arial"/>
                <a:sym typeface="Arial"/>
              </a:rPr>
              <a:t>Layer Setup:</a:t>
            </a:r>
            <a:r>
              <a:rPr lang="iw">
                <a:solidFill>
                  <a:srgbClr val="0D0D0D"/>
                </a:solidFill>
                <a:highlight>
                  <a:srgbClr val="FFFFFF"/>
                </a:highlight>
                <a:latin typeface="Arial"/>
                <a:ea typeface="Arial"/>
                <a:cs typeface="Arial"/>
                <a:sym typeface="Arial"/>
              </a:rPr>
              <a:t> Two convolutional layers with 3x3 kernel size, padding set to maintain dimensionality, and batch normalization to stabilize learning.</a:t>
            </a:r>
            <a:endParaRPr>
              <a:solidFill>
                <a:srgbClr val="0D0D0D"/>
              </a:solidFill>
              <a:highlight>
                <a:srgbClr val="FFFFFF"/>
              </a:highlight>
              <a:latin typeface="Arial"/>
              <a:ea typeface="Arial"/>
              <a:cs typeface="Arial"/>
              <a:sym typeface="Arial"/>
            </a:endParaRPr>
          </a:p>
          <a:p>
            <a:pPr marL="914400" lvl="1" indent="-317500" algn="l" rtl="0">
              <a:spcBef>
                <a:spcPts val="0"/>
              </a:spcBef>
              <a:spcAft>
                <a:spcPts val="0"/>
              </a:spcAft>
              <a:buClr>
                <a:srgbClr val="0D0D0D"/>
              </a:buClr>
              <a:buSzPts val="1400"/>
              <a:buFont typeface="Arial"/>
              <a:buChar char="●"/>
            </a:pPr>
            <a:r>
              <a:rPr lang="iw" b="1">
                <a:solidFill>
                  <a:srgbClr val="0D0D0D"/>
                </a:solidFill>
                <a:highlight>
                  <a:srgbClr val="FFFFFF"/>
                </a:highlight>
                <a:latin typeface="Arial"/>
                <a:ea typeface="Arial"/>
                <a:cs typeface="Arial"/>
                <a:sym typeface="Arial"/>
              </a:rPr>
              <a:t>Activation:</a:t>
            </a:r>
            <a:r>
              <a:rPr lang="iw">
                <a:solidFill>
                  <a:srgbClr val="0D0D0D"/>
                </a:solidFill>
                <a:highlight>
                  <a:srgbClr val="FFFFFF"/>
                </a:highlight>
                <a:latin typeface="Arial"/>
                <a:ea typeface="Arial"/>
                <a:cs typeface="Arial"/>
                <a:sym typeface="Arial"/>
              </a:rPr>
              <a:t> ReLU (Rectified Linear Unit) activation function follows each convolutional layer to introduce non-linearity, enhancing the network's ability to learn complex patterns.</a:t>
            </a:r>
            <a:endParaRPr>
              <a:solidFill>
                <a:srgbClr val="0D0D0D"/>
              </a:solidFill>
              <a:highlight>
                <a:srgbClr val="FFFFFF"/>
              </a:highlight>
              <a:latin typeface="Arial"/>
              <a:ea typeface="Arial"/>
              <a:cs typeface="Arial"/>
              <a:sym typeface="Arial"/>
            </a:endParaRPr>
          </a:p>
          <a:p>
            <a:pPr marL="457200" lvl="0" indent="0" algn="l" rtl="0">
              <a:spcBef>
                <a:spcPts val="1500"/>
              </a:spcBef>
              <a:spcAft>
                <a:spcPts val="0"/>
              </a:spcAft>
              <a:buNone/>
            </a:pPr>
            <a:endParaRPr>
              <a:solidFill>
                <a:srgbClr val="0D0D0D"/>
              </a:solidFill>
              <a:highlight>
                <a:srgbClr val="FFFFFF"/>
              </a:highlight>
              <a:latin typeface="Arial"/>
              <a:ea typeface="Arial"/>
              <a:cs typeface="Arial"/>
              <a:sym typeface="Arial"/>
            </a:endParaRPr>
          </a:p>
          <a:p>
            <a:pPr marL="0" lvl="0" indent="0" algn="l" rtl="0">
              <a:spcBef>
                <a:spcPts val="1500"/>
              </a:spcBef>
              <a:spcAft>
                <a:spcPts val="1200"/>
              </a:spcAft>
              <a:buNone/>
            </a:pP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1179225" y="625375"/>
            <a:ext cx="6987475" cy="382127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4886</TotalTime>
  <Words>2484</Words>
  <Application>Microsoft Macintosh PowerPoint</Application>
  <PresentationFormat>On-screen Show (16:9)</PresentationFormat>
  <Paragraphs>165</Paragraphs>
  <Slides>58</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PT Sans Narrow</vt:lpstr>
      <vt:lpstr>Open Sans</vt:lpstr>
      <vt:lpstr>Tropic</vt:lpstr>
      <vt:lpstr>Before we start…</vt:lpstr>
      <vt:lpstr>Colorizing Grayscale Images Using Generative Adversarial Networks  </vt:lpstr>
      <vt:lpstr>Introduction</vt:lpstr>
      <vt:lpstr>Dataset: Flower-102, by Maria- Elena Nilsback and Andrew Zisserman.  </vt:lpstr>
      <vt:lpstr>Data Management for Image Colorization  </vt:lpstr>
      <vt:lpstr>Generator and Discriminator </vt:lpstr>
      <vt:lpstr>Architecture  </vt:lpstr>
      <vt:lpstr>Introduction to VGG Block in Neural Networks </vt:lpstr>
      <vt:lpstr>PowerPoint Presentation</vt:lpstr>
      <vt:lpstr>UNet Generator Architecture</vt:lpstr>
      <vt:lpstr>PowerPoint Presentation</vt:lpstr>
      <vt:lpstr>PowerPoint Presentation</vt:lpstr>
      <vt:lpstr>PowerPoint Presentation</vt:lpstr>
      <vt:lpstr>Discriminator Architecture - CNN</vt:lpstr>
      <vt:lpstr>Discriminator Architecture - CNN</vt:lpstr>
      <vt:lpstr>Optimizer Selection </vt:lpstr>
      <vt:lpstr>Training</vt:lpstr>
      <vt:lpstr>PowerPoint Presentation</vt:lpstr>
      <vt:lpstr>PowerPoint Presentation</vt:lpstr>
      <vt:lpstr>GAN + MSE</vt:lpstr>
      <vt:lpstr>Validation &amp; Testing</vt:lpstr>
      <vt:lpstr>GRAPHS RESULT GAN+MSE </vt:lpstr>
      <vt:lpstr>PowerPoint Presentation</vt:lpstr>
      <vt:lpstr>PowerPoint Presentation</vt:lpstr>
      <vt:lpstr>PowerPoint Presentation</vt:lpstr>
      <vt:lpstr>PowerPoint Presentation</vt:lpstr>
      <vt:lpstr>PowerPoint Presentation</vt:lpstr>
      <vt:lpstr>PowerPoint Presentation</vt:lpstr>
      <vt:lpstr>Test Results GAN+MSE</vt:lpstr>
      <vt:lpstr>PowerPoint Presentation</vt:lpstr>
      <vt:lpstr>PowerPoint Presentation</vt:lpstr>
      <vt:lpstr>PowerPoint Presentation</vt:lpstr>
      <vt:lpstr>Transformation to L1</vt:lpstr>
      <vt:lpstr>Advantages of Using L1 Loss in Image Colorization: </vt:lpstr>
      <vt:lpstr>GAN + L1</vt:lpstr>
      <vt:lpstr>GAN + L1 GRAPHS</vt:lpstr>
      <vt:lpstr>PowerPoint Presentation</vt:lpstr>
      <vt:lpstr>PowerPoint Presentation</vt:lpstr>
      <vt:lpstr>PowerPoint Presentation</vt:lpstr>
      <vt:lpstr>PowerPoint Presentation</vt:lpstr>
      <vt:lpstr>PowerPoint Presentation</vt:lpstr>
      <vt:lpstr>PowerPoint Presentation</vt:lpstr>
      <vt:lpstr>IMAGES TEST RESULTS GAN+L1</vt:lpstr>
      <vt:lpstr>PowerPoint Presentation</vt:lpstr>
      <vt:lpstr>PowerPoint Presentation</vt:lpstr>
      <vt:lpstr>PowerPoint Presentation</vt:lpstr>
      <vt:lpstr>Final Selection</vt:lpstr>
      <vt:lpstr>WGAN</vt:lpstr>
      <vt:lpstr>Encoder &amp; Decoder</vt:lpstr>
      <vt:lpstr>WGAN - Unet Model</vt:lpstr>
      <vt:lpstr>PowerPoint Presentation</vt:lpstr>
      <vt:lpstr>Training</vt:lpstr>
      <vt:lpstr>PowerPoint Presentation</vt:lpstr>
      <vt:lpstr>WGAN - Results</vt:lpstr>
      <vt:lpstr>PowerPoint Presentation</vt:lpstr>
      <vt:lpstr>PowerPoint Presentation</vt:lpstr>
      <vt:lpstr>PowerPoint Presentation</vt:lpstr>
      <vt:lpstr>Model running instructions: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we start…</dc:title>
  <cp:lastModifiedBy>רועי שחר</cp:lastModifiedBy>
  <cp:revision>10</cp:revision>
  <dcterms:modified xsi:type="dcterms:W3CDTF">2024-04-30T19:41:56Z</dcterms:modified>
</cp:coreProperties>
</file>